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handoutMasterIdLst>
    <p:handoutMasterId r:id="rId93"/>
  </p:handoutMasterIdLst>
  <p:sldIdLst>
    <p:sldId id="256" r:id="rId2"/>
    <p:sldId id="267" r:id="rId3"/>
    <p:sldId id="308" r:id="rId4"/>
    <p:sldId id="309" r:id="rId5"/>
    <p:sldId id="310" r:id="rId6"/>
    <p:sldId id="417" r:id="rId7"/>
    <p:sldId id="418" r:id="rId8"/>
    <p:sldId id="419" r:id="rId9"/>
    <p:sldId id="518" r:id="rId10"/>
    <p:sldId id="290" r:id="rId11"/>
    <p:sldId id="285" r:id="rId12"/>
    <p:sldId id="265" r:id="rId13"/>
    <p:sldId id="269" r:id="rId14"/>
    <p:sldId id="264" r:id="rId15"/>
    <p:sldId id="293" r:id="rId16"/>
    <p:sldId id="262" r:id="rId17"/>
    <p:sldId id="261" r:id="rId18"/>
    <p:sldId id="294" r:id="rId19"/>
    <p:sldId id="260" r:id="rId20"/>
    <p:sldId id="409" r:id="rId21"/>
    <p:sldId id="410" r:id="rId22"/>
    <p:sldId id="411" r:id="rId23"/>
    <p:sldId id="412" r:id="rId24"/>
    <p:sldId id="413" r:id="rId25"/>
    <p:sldId id="414" r:id="rId26"/>
    <p:sldId id="415" r:id="rId27"/>
    <p:sldId id="287" r:id="rId28"/>
    <p:sldId id="494" r:id="rId29"/>
    <p:sldId id="495" r:id="rId30"/>
    <p:sldId id="497" r:id="rId31"/>
    <p:sldId id="496" r:id="rId32"/>
    <p:sldId id="288" r:id="rId33"/>
    <p:sldId id="291" r:id="rId34"/>
    <p:sldId id="378" r:id="rId35"/>
    <p:sldId id="383" r:id="rId36"/>
    <p:sldId id="384" r:id="rId37"/>
    <p:sldId id="385" r:id="rId38"/>
    <p:sldId id="386" r:id="rId39"/>
    <p:sldId id="387" r:id="rId40"/>
    <p:sldId id="388" r:id="rId41"/>
    <p:sldId id="389" r:id="rId42"/>
    <p:sldId id="272" r:id="rId43"/>
    <p:sldId id="391" r:id="rId44"/>
    <p:sldId id="393" r:id="rId45"/>
    <p:sldId id="394" r:id="rId46"/>
    <p:sldId id="395" r:id="rId47"/>
    <p:sldId id="396" r:id="rId48"/>
    <p:sldId id="498" r:id="rId49"/>
    <p:sldId id="397" r:id="rId50"/>
    <p:sldId id="399" r:id="rId51"/>
    <p:sldId id="400" r:id="rId52"/>
    <p:sldId id="280" r:id="rId53"/>
    <p:sldId id="401" r:id="rId54"/>
    <p:sldId id="402" r:id="rId55"/>
    <p:sldId id="403" r:id="rId56"/>
    <p:sldId id="404" r:id="rId57"/>
    <p:sldId id="405" r:id="rId58"/>
    <p:sldId id="499" r:id="rId59"/>
    <p:sldId id="406" r:id="rId60"/>
    <p:sldId id="407" r:id="rId61"/>
    <p:sldId id="508" r:id="rId62"/>
    <p:sldId id="509" r:id="rId63"/>
    <p:sldId id="510" r:id="rId64"/>
    <p:sldId id="511" r:id="rId65"/>
    <p:sldId id="512" r:id="rId66"/>
    <p:sldId id="513" r:id="rId67"/>
    <p:sldId id="514" r:id="rId68"/>
    <p:sldId id="515" r:id="rId69"/>
    <p:sldId id="516" r:id="rId70"/>
    <p:sldId id="517" r:id="rId71"/>
    <p:sldId id="307" r:id="rId72"/>
    <p:sldId id="500" r:id="rId73"/>
    <p:sldId id="277" r:id="rId74"/>
    <p:sldId id="344" r:id="rId75"/>
    <p:sldId id="345" r:id="rId76"/>
    <p:sldId id="501" r:id="rId77"/>
    <p:sldId id="502" r:id="rId78"/>
    <p:sldId id="504" r:id="rId79"/>
    <p:sldId id="505" r:id="rId80"/>
    <p:sldId id="506" r:id="rId81"/>
    <p:sldId id="507" r:id="rId82"/>
    <p:sldId id="346" r:id="rId83"/>
    <p:sldId id="347" r:id="rId84"/>
    <p:sldId id="348" r:id="rId85"/>
    <p:sldId id="349" r:id="rId86"/>
    <p:sldId id="351" r:id="rId87"/>
    <p:sldId id="352" r:id="rId88"/>
    <p:sldId id="353" r:id="rId89"/>
    <p:sldId id="354" r:id="rId90"/>
    <p:sldId id="366"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6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quote repeat upper lower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sym typeface="+mn-ea"/>
              </a:rPr>
              <a:t>Helm </a:t>
            </a:r>
            <a:endParaRPr lang="en-US" altLang="zh-CN"/>
          </a:p>
        </p:txBody>
      </p:sp>
      <p:sp>
        <p:nvSpPr>
          <p:cNvPr id="3" name="副标题 2"/>
          <p:cNvSpPr>
            <a:spLocks noGrp="1"/>
          </p:cNvSpPr>
          <p:nvPr>
            <p:ph type="subTitle" idx="1"/>
          </p:nvPr>
        </p:nvSpPr>
        <p:spPr/>
        <p:txBody>
          <a:bodyPr/>
          <a:lstStyle/>
          <a:p>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Chart</a:t>
            </a:r>
          </a:p>
        </p:txBody>
      </p:sp>
      <p:sp>
        <p:nvSpPr>
          <p:cNvPr id="3" name="内容占位符 2"/>
          <p:cNvSpPr>
            <a:spLocks noGrp="1"/>
          </p:cNvSpPr>
          <p:nvPr>
            <p:ph idx="1"/>
          </p:nvPr>
        </p:nvSpPr>
        <p:spPr>
          <a:xfrm>
            <a:off x="838200" y="1691005"/>
            <a:ext cx="10515600" cy="4776470"/>
          </a:xfrm>
        </p:spPr>
        <p:txBody>
          <a:bodyPr>
            <a:normAutofit/>
          </a:bodyPr>
          <a:lstStyle/>
          <a:p>
            <a:r>
              <a:rPr lang="zh-CN" altLang="en-US"/>
              <a:t>Helm使用的包格式称为 chart。 chart就是一个描述Kubernetes相关资源的文件集合。</a:t>
            </a:r>
          </a:p>
          <a:p>
            <a:endParaRPr lang="zh-CN" altLang="en-US"/>
          </a:p>
          <a:p>
            <a:r>
              <a:rPr lang="zh-CN" altLang="en-US"/>
              <a:t>Chart是作为特定目录布局的文件被创建的。它们可以打包到要部署的版本存档中。</a:t>
            </a:r>
          </a:p>
          <a:p>
            <a:endParaRPr lang="zh-CN" altLang="en-US"/>
          </a:p>
          <a:p>
            <a:r>
              <a:rPr lang="zh-CN" altLang="en-US"/>
              <a:t>helm pull chartrepo/chartname</a:t>
            </a:r>
          </a:p>
          <a:p>
            <a:pPr lvl="1"/>
            <a:r>
              <a:rPr lang="zh-CN" altLang="en-US">
                <a:sym typeface="+mn-ea"/>
              </a:rPr>
              <a:t>下载和查看一个发布的chart，但不安装</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'helm search'：查找 Charts</a:t>
            </a:r>
          </a:p>
        </p:txBody>
      </p:sp>
      <p:sp>
        <p:nvSpPr>
          <p:cNvPr id="3" name="内容占位符 2"/>
          <p:cNvSpPr>
            <a:spLocks noGrp="1"/>
          </p:cNvSpPr>
          <p:nvPr>
            <p:ph idx="1"/>
          </p:nvPr>
        </p:nvSpPr>
        <p:spPr/>
        <p:txBody>
          <a:bodyPr/>
          <a:lstStyle/>
          <a:p>
            <a:r>
              <a:rPr lang="zh-CN" altLang="en-US"/>
              <a:t>helm search hub 从 Artifact Hub 中查找并列出 helm charts。 </a:t>
            </a:r>
          </a:p>
          <a:p>
            <a:endParaRPr lang="zh-CN" altLang="en-US"/>
          </a:p>
          <a:p>
            <a:r>
              <a:rPr lang="zh-CN" altLang="en-US"/>
              <a:t>helm search repo 从你添加（使用 helm repo add）到本地 helm 客户端中的仓库中进行查找。</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'helm install'：安装一个 helm 包</a:t>
            </a:r>
          </a:p>
        </p:txBody>
      </p:sp>
      <p:sp>
        <p:nvSpPr>
          <p:cNvPr id="3" name="内容占位符 2"/>
          <p:cNvSpPr>
            <a:spLocks noGrp="1"/>
          </p:cNvSpPr>
          <p:nvPr>
            <p:ph idx="1"/>
          </p:nvPr>
        </p:nvSpPr>
        <p:spPr/>
        <p:txBody>
          <a:bodyPr>
            <a:normAutofit/>
          </a:bodyPr>
          <a:lstStyle/>
          <a:p>
            <a:r>
              <a:rPr lang="zh-CN" altLang="en-US"/>
              <a:t>$ helm install happy-panda bitnami/wordpress</a:t>
            </a:r>
            <a:r>
              <a:rPr lang="en-US" altLang="zh-CN"/>
              <a:t>         --generate-name</a:t>
            </a:r>
          </a:p>
          <a:p>
            <a:r>
              <a:rPr lang="zh-CN" altLang="en-US" sz="2000"/>
              <a:t>NAME: happy-panda</a:t>
            </a:r>
          </a:p>
          <a:p>
            <a:r>
              <a:rPr lang="zh-CN" altLang="en-US" sz="2000"/>
              <a:t>LAST DEPLOYED: Tue Jan 26 10:27:17 2021</a:t>
            </a:r>
          </a:p>
          <a:p>
            <a:r>
              <a:rPr lang="zh-CN" altLang="en-US" sz="2000"/>
              <a:t>NAMESPACE: default</a:t>
            </a:r>
          </a:p>
          <a:p>
            <a:r>
              <a:rPr lang="zh-CN" altLang="en-US" sz="2000"/>
              <a:t>STATUS: deployed</a:t>
            </a:r>
          </a:p>
          <a:p>
            <a:r>
              <a:rPr lang="zh-CN" altLang="en-US" sz="2000"/>
              <a:t>REVISION: 1</a:t>
            </a:r>
          </a:p>
          <a:p>
            <a:r>
              <a:rPr lang="zh-CN" altLang="en-US" sz="2000"/>
              <a:t>NOTES:</a:t>
            </a:r>
            <a:r>
              <a:rPr lang="en-US" altLang="zh-CN" sz="2000"/>
              <a:t> ...</a:t>
            </a:r>
          </a:p>
          <a:p>
            <a:endParaRPr lang="en-US" altLang="zh-CN" sz="2000"/>
          </a:p>
          <a:p>
            <a:r>
              <a:rPr lang="en-US" altLang="zh-CN"/>
              <a:t>$ helm status &lt;release-name&gt; </a:t>
            </a:r>
          </a:p>
          <a:p>
            <a:pPr lvl="1"/>
            <a:r>
              <a:rPr lang="en-US" altLang="zh-CN"/>
              <a:t>追踪 release 的状态，或是重新读取配置信息</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'helm install'：安装一个 helm 包</a:t>
            </a:r>
            <a:endParaRPr lang="zh-CN" altLang="en-US"/>
          </a:p>
        </p:txBody>
      </p:sp>
      <p:sp>
        <p:nvSpPr>
          <p:cNvPr id="3" name="内容占位符 2"/>
          <p:cNvSpPr>
            <a:spLocks noGrp="1"/>
          </p:cNvSpPr>
          <p:nvPr>
            <p:ph idx="1"/>
          </p:nvPr>
        </p:nvSpPr>
        <p:spPr/>
        <p:txBody>
          <a:bodyPr>
            <a:normAutofit/>
          </a:bodyPr>
          <a:lstStyle/>
          <a:p>
            <a:r>
              <a:rPr lang="zh-CN" altLang="en-US"/>
              <a:t>helm install 命令可以从多个来源进行安装：</a:t>
            </a:r>
          </a:p>
          <a:p>
            <a:endParaRPr lang="zh-CN" altLang="en-US"/>
          </a:p>
          <a:p>
            <a:r>
              <a:rPr lang="zh-CN" altLang="en-US"/>
              <a:t>chart 的仓库</a:t>
            </a:r>
          </a:p>
          <a:p>
            <a:r>
              <a:rPr lang="zh-CN" altLang="en-US"/>
              <a:t>本地 chart 压缩包</a:t>
            </a:r>
          </a:p>
          <a:p>
            <a:pPr lvl="1"/>
            <a:r>
              <a:rPr lang="zh-CN" altLang="en-US"/>
              <a:t>helm install foo foo-0.1.1.tgz</a:t>
            </a:r>
          </a:p>
          <a:p>
            <a:r>
              <a:rPr lang="zh-CN" altLang="en-US"/>
              <a:t>解压后的 chart 目录</a:t>
            </a:r>
          </a:p>
          <a:p>
            <a:pPr lvl="1"/>
            <a:r>
              <a:rPr lang="zh-CN" altLang="en-US"/>
              <a:t>helm install foo path/to/foo</a:t>
            </a:r>
          </a:p>
          <a:p>
            <a:r>
              <a:rPr lang="zh-CN" altLang="en-US"/>
              <a:t>完整的 URL</a:t>
            </a:r>
          </a:p>
          <a:p>
            <a:pPr lvl="1"/>
            <a:r>
              <a:rPr lang="zh-CN" altLang="en-US"/>
              <a:t>helm install foo https://example.com/charts/foo-1.2.3.tgz</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'helm install'：安装一个 helm 包</a:t>
            </a:r>
            <a:endParaRPr lang="zh-CN" altLang="en-US"/>
          </a:p>
        </p:txBody>
      </p:sp>
      <p:sp>
        <p:nvSpPr>
          <p:cNvPr id="3" name="内容占位符 2"/>
          <p:cNvSpPr>
            <a:spLocks noGrp="1"/>
          </p:cNvSpPr>
          <p:nvPr>
            <p:ph idx="1"/>
          </p:nvPr>
        </p:nvSpPr>
        <p:spPr>
          <a:xfrm>
            <a:off x="838200" y="1386840"/>
            <a:ext cx="10515600" cy="5259070"/>
          </a:xfrm>
        </p:spPr>
        <p:txBody>
          <a:bodyPr>
            <a:noAutofit/>
          </a:bodyPr>
          <a:lstStyle/>
          <a:p>
            <a:r>
              <a:rPr lang="zh-CN" altLang="en-US"/>
              <a:t>$ helm show values bitnami/wordpress</a:t>
            </a:r>
            <a:r>
              <a:rPr lang="en-US" altLang="zh-CN"/>
              <a:t>  </a:t>
            </a:r>
          </a:p>
          <a:p>
            <a:pPr lvl="1"/>
            <a:r>
              <a:rPr lang="en-US" altLang="zh-CN"/>
              <a:t>查看 chart 中的可配置选项</a:t>
            </a:r>
          </a:p>
          <a:p>
            <a:pPr marL="0" lvl="1"/>
            <a:r>
              <a:rPr lang="en-US" altLang="zh-CN">
                <a:sym typeface="+mn-ea"/>
              </a:rPr>
              <a:t>$ echo '{mariadb.auth.database: user0db, mariadb.auth.username: user0}' &gt; values.yaml</a:t>
            </a:r>
            <a:endParaRPr lang="en-US" altLang="zh-CN"/>
          </a:p>
          <a:p>
            <a:pPr marL="0" lvl="1"/>
            <a:r>
              <a:rPr lang="en-US" altLang="zh-CN">
                <a:sym typeface="+mn-ea"/>
              </a:rPr>
              <a:t>$ helm install </a:t>
            </a:r>
            <a:r>
              <a:rPr lang="en-US" altLang="zh-CN">
                <a:solidFill>
                  <a:srgbClr val="FF0000"/>
                </a:solidFill>
                <a:sym typeface="+mn-ea"/>
              </a:rPr>
              <a:t>-f values.yaml</a:t>
            </a:r>
            <a:r>
              <a:rPr lang="en-US" altLang="zh-CN">
                <a:sym typeface="+mn-ea"/>
              </a:rPr>
              <a:t> bitnami/wordpress --generate-name</a:t>
            </a:r>
          </a:p>
          <a:p>
            <a:pPr marL="0" lvl="1"/>
            <a:r>
              <a:rPr lang="en-US" altLang="zh-CN"/>
              <a:t>安装过程中有两种方式传递配置数据：</a:t>
            </a:r>
          </a:p>
          <a:p>
            <a:pPr lvl="1"/>
            <a:r>
              <a:rPr lang="en-US" altLang="zh-CN"/>
              <a:t>--values (或 -f)：使用 YAML 文件覆盖配置。可以指定多次，优先使用最右边的文件。</a:t>
            </a:r>
          </a:p>
          <a:p>
            <a:pPr lvl="1"/>
            <a:r>
              <a:rPr lang="en-US" altLang="zh-CN"/>
              <a:t>--set：通过命令行的方式对指定项进行覆盖。(</a:t>
            </a:r>
            <a:r>
              <a:rPr lang="en-US" altLang="zh-CN">
                <a:sym typeface="+mn-ea"/>
              </a:rPr>
              <a:t>优先级更高)</a:t>
            </a:r>
          </a:p>
          <a:p>
            <a:pPr lvl="0"/>
            <a:r>
              <a:rPr lang="en-US" altLang="zh-CN"/>
              <a:t>在--set 中覆盖的内容会被被保存在 ConfigMap 中</a:t>
            </a:r>
          </a:p>
          <a:p>
            <a:pPr lvl="0"/>
            <a:r>
              <a:rPr lang="en-US" altLang="zh-CN"/>
              <a:t>helm get values &lt;release-name&gt;  查看指定 release 中 --set 设置的值</a:t>
            </a:r>
          </a:p>
          <a:p>
            <a:pPr lvl="0"/>
            <a:r>
              <a:rPr lang="en-US" altLang="zh-CN"/>
              <a:t>helm upgrade --reset-values          清除 --set 中设置的值</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创建charts</a:t>
            </a:r>
          </a:p>
        </p:txBody>
      </p:sp>
      <p:sp>
        <p:nvSpPr>
          <p:cNvPr id="3" name="内容占位符 2"/>
          <p:cNvSpPr>
            <a:spLocks noGrp="1"/>
          </p:cNvSpPr>
          <p:nvPr>
            <p:ph idx="1"/>
          </p:nvPr>
        </p:nvSpPr>
        <p:spPr>
          <a:xfrm>
            <a:off x="838200" y="1656715"/>
            <a:ext cx="10515600" cy="4910455"/>
          </a:xfrm>
        </p:spPr>
        <p:txBody>
          <a:bodyPr>
            <a:noAutofit/>
          </a:bodyPr>
          <a:lstStyle/>
          <a:p>
            <a:r>
              <a:rPr lang="zh-CN" altLang="en-US"/>
              <a:t>$ helm create deis-workflow</a:t>
            </a:r>
          </a:p>
          <a:p>
            <a:r>
              <a:rPr lang="zh-CN" altLang="en-US"/>
              <a:t>Creating deis-workflow</a:t>
            </a:r>
          </a:p>
          <a:p>
            <a:endParaRPr lang="zh-CN" altLang="en-US"/>
          </a:p>
          <a:p>
            <a:r>
              <a:rPr lang="zh-CN" altLang="en-US"/>
              <a:t>helm lint </a:t>
            </a:r>
          </a:p>
          <a:p>
            <a:pPr lvl="1"/>
            <a:r>
              <a:rPr lang="zh-CN" altLang="en-US"/>
              <a:t>验证格式是否正确</a:t>
            </a:r>
          </a:p>
          <a:p>
            <a:pPr lvl="1"/>
            <a:endParaRPr lang="zh-CN" altLang="en-US"/>
          </a:p>
          <a:p>
            <a:pPr lvl="0"/>
            <a:r>
              <a:rPr lang="zh-CN" altLang="en-US"/>
              <a:t>$ helm package deis-workflow</a:t>
            </a:r>
          </a:p>
          <a:p>
            <a:pPr lvl="0" algn="l"/>
            <a:r>
              <a:rPr lang="zh-CN" altLang="en-US"/>
              <a:t>deis-workflow-0.1.0.tgz</a:t>
            </a:r>
          </a:p>
          <a:p>
            <a:pPr lvl="0"/>
            <a:endParaRPr lang="zh-CN" altLang="en-US"/>
          </a:p>
          <a:p>
            <a:pPr lvl="0"/>
            <a:r>
              <a:rPr lang="zh-CN" altLang="en-US"/>
              <a:t>$ helm install deis-workflow ./deis-workflow-0.1.0.tgz</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'helm upgrade'：</a:t>
            </a:r>
            <a:r>
              <a:rPr lang="zh-CN" altLang="en-US">
                <a:sym typeface="+mn-ea"/>
              </a:rPr>
              <a:t>升级 release </a:t>
            </a:r>
            <a:br>
              <a:rPr lang="zh-CN" altLang="en-US"/>
            </a:br>
            <a:r>
              <a:rPr lang="zh-CN" altLang="en-US">
                <a:sym typeface="+mn-ea"/>
              </a:rPr>
              <a:t>'helm rollback'：</a:t>
            </a:r>
            <a:r>
              <a:rPr lang="zh-CN" altLang="en-US"/>
              <a:t>失败时恢复</a:t>
            </a:r>
          </a:p>
        </p:txBody>
      </p:sp>
      <p:sp>
        <p:nvSpPr>
          <p:cNvPr id="3" name="内容占位符 2"/>
          <p:cNvSpPr>
            <a:spLocks noGrp="1"/>
          </p:cNvSpPr>
          <p:nvPr>
            <p:ph idx="1"/>
          </p:nvPr>
        </p:nvSpPr>
        <p:spPr>
          <a:xfrm>
            <a:off x="838200" y="1825625"/>
            <a:ext cx="10515600" cy="4633595"/>
          </a:xfrm>
        </p:spPr>
        <p:txBody>
          <a:bodyPr>
            <a:noAutofit/>
          </a:bodyPr>
          <a:lstStyle/>
          <a:p>
            <a:r>
              <a:rPr lang="zh-CN" altLang="en-US"/>
              <a:t>$ helm upgrade -f panda.yaml happy-panda bitnami/wordpress</a:t>
            </a:r>
          </a:p>
          <a:p>
            <a:r>
              <a:rPr lang="zh-CN" altLang="en-US"/>
              <a:t>helm upgrade --install </a:t>
            </a:r>
            <a:r>
              <a:rPr lang="zh-CN" altLang="en-US">
                <a:sym typeface="+mn-ea"/>
              </a:rPr>
              <a:t>happy-panda bitnami/wordpress</a:t>
            </a:r>
          </a:p>
          <a:p>
            <a:pPr lvl="1"/>
            <a:r>
              <a:rPr lang="zh-CN" altLang="en-US"/>
              <a:t>查看是否已经安装版本， 如果没有，会执行安装；如果版本存在，会进行升级</a:t>
            </a:r>
          </a:p>
          <a:p>
            <a:r>
              <a:rPr lang="zh-CN" altLang="en-US"/>
              <a:t>helm get values</a:t>
            </a:r>
            <a:r>
              <a:rPr lang="en-US" altLang="zh-CN"/>
              <a:t> </a:t>
            </a:r>
          </a:p>
          <a:p>
            <a:pPr lvl="1"/>
            <a:r>
              <a:rPr lang="zh-CN" altLang="zh-CN"/>
              <a:t>查看</a:t>
            </a:r>
            <a:r>
              <a:rPr lang="zh-CN" altLang="en-US"/>
              <a:t>配置值是否生效</a:t>
            </a:r>
          </a:p>
          <a:p>
            <a:pPr lvl="1"/>
            <a:endParaRPr lang="zh-CN" altLang="en-US"/>
          </a:p>
          <a:p>
            <a:pPr lvl="0"/>
            <a:r>
              <a:rPr lang="zh-CN" altLang="en-US"/>
              <a:t>$ helm rollback happy-panda 1</a:t>
            </a:r>
          </a:p>
          <a:p>
            <a:pPr lvl="0"/>
            <a:r>
              <a:rPr lang="zh-CN" altLang="en-US"/>
              <a:t>helm history </a:t>
            </a:r>
            <a:r>
              <a:rPr lang="zh-CN" altLang="en-US">
                <a:sym typeface="+mn-ea"/>
              </a:rPr>
              <a:t>happy-panda</a:t>
            </a:r>
            <a:endParaRPr lang="zh-CN" altLang="en-US"/>
          </a:p>
          <a:p>
            <a:pPr lvl="1"/>
            <a:r>
              <a:rPr lang="zh-CN" altLang="en-US"/>
              <a:t>查看一个特定 release 的修订版本号</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'helm uninstall'：卸载 release</a:t>
            </a:r>
          </a:p>
        </p:txBody>
      </p:sp>
      <p:sp>
        <p:nvSpPr>
          <p:cNvPr id="3" name="内容占位符 2"/>
          <p:cNvSpPr>
            <a:spLocks noGrp="1"/>
          </p:cNvSpPr>
          <p:nvPr>
            <p:ph idx="1"/>
          </p:nvPr>
        </p:nvSpPr>
        <p:spPr/>
        <p:txBody>
          <a:bodyPr/>
          <a:lstStyle/>
          <a:p>
            <a:r>
              <a:rPr lang="zh-CN" altLang="en-US"/>
              <a:t>$ helm uninstall happy-panda</a:t>
            </a:r>
            <a:r>
              <a:rPr lang="en-US" altLang="zh-CN"/>
              <a:t>		--keep-history</a:t>
            </a:r>
          </a:p>
          <a:p>
            <a:endParaRPr lang="zh-CN" altLang="en-US"/>
          </a:p>
          <a:p>
            <a:r>
              <a:rPr lang="zh-CN" altLang="en-US"/>
              <a:t>helm list </a:t>
            </a:r>
            <a:r>
              <a:rPr lang="en-US" altLang="zh-CN"/>
              <a:t>					--uninstalled  --all</a:t>
            </a:r>
          </a:p>
          <a:p>
            <a:pPr lvl="1"/>
            <a:r>
              <a:rPr lang="zh-CN" altLang="zh-CN">
                <a:sym typeface="+mn-ea"/>
              </a:rPr>
              <a:t>查看</a:t>
            </a:r>
            <a:r>
              <a:rPr lang="zh-CN" altLang="en-US"/>
              <a:t>当前部署的所有 release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告诉Helm不要卸载资源</a:t>
            </a:r>
            <a:endParaRPr lang="zh-CN" altLang="en-US"/>
          </a:p>
        </p:txBody>
      </p:sp>
      <p:sp>
        <p:nvSpPr>
          <p:cNvPr id="3" name="内容占位符 2"/>
          <p:cNvSpPr>
            <a:spLocks noGrp="1"/>
          </p:cNvSpPr>
          <p:nvPr>
            <p:ph idx="1"/>
          </p:nvPr>
        </p:nvSpPr>
        <p:spPr>
          <a:xfrm>
            <a:off x="838200" y="1626235"/>
            <a:ext cx="10601960" cy="4937760"/>
          </a:xfrm>
        </p:spPr>
        <p:txBody>
          <a:bodyPr>
            <a:noAutofit/>
          </a:bodyPr>
          <a:lstStyle/>
          <a:p>
            <a:r>
              <a:rPr lang="zh-CN" altLang="en-US" sz="2400"/>
              <a:t>有时在执行helm uninstall时有些资源不应该被卸载。Chart的开发者可以在资源中添加额外的说明避免被卸载。</a:t>
            </a:r>
          </a:p>
          <a:p>
            <a:r>
              <a:rPr lang="zh-CN" altLang="en-US" sz="2400"/>
              <a:t>kind: Secret</a:t>
            </a:r>
          </a:p>
          <a:p>
            <a:r>
              <a:rPr lang="zh-CN" altLang="en-US" sz="2400"/>
              <a:t>metadata:</a:t>
            </a:r>
          </a:p>
          <a:p>
            <a:r>
              <a:rPr lang="zh-CN" altLang="en-US" sz="2400"/>
              <a:t>  annotations:</a:t>
            </a:r>
          </a:p>
          <a:p>
            <a:r>
              <a:rPr lang="zh-CN" altLang="en-US" sz="2400"/>
              <a:t>    "helm.sh/resource-policy": keep</a:t>
            </a:r>
          </a:p>
          <a:p>
            <a:endParaRPr lang="zh-CN" altLang="en-US" sz="2400"/>
          </a:p>
          <a:p>
            <a:r>
              <a:rPr lang="zh-CN" altLang="en-US" sz="2400"/>
              <a:t>这个说明"helm.sh/resource-policy": keep指示Helm操作(比如helm uninstall，helm upgrade 或helm rollback)要删除时跳过删除这个资源，然而，这个资源会变成孤立的。</a:t>
            </a:r>
          </a:p>
          <a:p>
            <a:r>
              <a:rPr lang="zh-CN" altLang="en-US" sz="2400"/>
              <a:t>Helm不再以任何方式管理它。 如果在已经卸载的但保留资源的版本上使用helm install --replace会出问题。</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'helm repo'：使用仓库</a:t>
            </a:r>
          </a:p>
        </p:txBody>
      </p:sp>
      <p:sp>
        <p:nvSpPr>
          <p:cNvPr id="3" name="内容占位符 2"/>
          <p:cNvSpPr>
            <a:spLocks noGrp="1"/>
          </p:cNvSpPr>
          <p:nvPr>
            <p:ph idx="1"/>
          </p:nvPr>
        </p:nvSpPr>
        <p:spPr/>
        <p:txBody>
          <a:bodyPr/>
          <a:lstStyle/>
          <a:p>
            <a:r>
              <a:rPr lang="en-US" altLang="zh-CN"/>
              <a:t>Helm 3 不再附带一个默认的 chart 仓库。</a:t>
            </a:r>
          </a:p>
          <a:p>
            <a:r>
              <a:rPr lang="en-US" altLang="zh-CN"/>
              <a:t>helm repo 提供了一组命令用于添加、列出和移除仓库。</a:t>
            </a:r>
          </a:p>
          <a:p>
            <a:endParaRPr lang="en-US" altLang="zh-CN"/>
          </a:p>
          <a:p>
            <a:r>
              <a:rPr lang="en-US" altLang="zh-CN"/>
              <a:t>helm repo list </a:t>
            </a:r>
          </a:p>
          <a:p>
            <a:pPr lvl="1"/>
            <a:r>
              <a:rPr lang="en-US" altLang="zh-CN"/>
              <a:t>查看配置的仓库</a:t>
            </a:r>
          </a:p>
          <a:p>
            <a:pPr lvl="0"/>
            <a:r>
              <a:rPr lang="en-US" altLang="zh-CN"/>
              <a:t>helm repo add </a:t>
            </a:r>
            <a:r>
              <a:rPr lang="zh-CN" altLang="en-US">
                <a:sym typeface="+mn-ea"/>
              </a:rPr>
              <a:t>bitnami https://charts.bitnami.com/bitnami</a:t>
            </a:r>
            <a:endParaRPr lang="en-US" altLang="zh-CN"/>
          </a:p>
          <a:p>
            <a:pPr lvl="0"/>
            <a:r>
              <a:rPr lang="en-US" altLang="zh-CN"/>
              <a:t>helm repo update</a:t>
            </a:r>
          </a:p>
          <a:p>
            <a:pPr lvl="0"/>
            <a:r>
              <a:rPr lang="en-US" altLang="zh-CN"/>
              <a:t>helm repo remove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三大概念</a:t>
            </a:r>
          </a:p>
        </p:txBody>
      </p:sp>
      <p:sp>
        <p:nvSpPr>
          <p:cNvPr id="3" name="内容占位符 2"/>
          <p:cNvSpPr>
            <a:spLocks noGrp="1"/>
          </p:cNvSpPr>
          <p:nvPr>
            <p:ph idx="1"/>
          </p:nvPr>
        </p:nvSpPr>
        <p:spPr/>
        <p:txBody>
          <a:bodyPr>
            <a:noAutofit/>
          </a:bodyPr>
          <a:lstStyle/>
          <a:p>
            <a:r>
              <a:rPr lang="en-US" altLang="zh-CN" sz="2400">
                <a:solidFill>
                  <a:srgbClr val="FF0000"/>
                </a:solidFill>
              </a:rPr>
              <a:t>C</a:t>
            </a:r>
            <a:r>
              <a:rPr lang="zh-CN" altLang="en-US" sz="2400">
                <a:solidFill>
                  <a:srgbClr val="FF0000"/>
                </a:solidFill>
              </a:rPr>
              <a:t>hart </a:t>
            </a:r>
            <a:r>
              <a:rPr lang="zh-CN" altLang="en-US" sz="2400"/>
              <a:t>代表着 Helm 包。它包含在 Kubernetes 集群内部运行应用程序，工具或服务所需的所有资源定义。</a:t>
            </a:r>
          </a:p>
          <a:p>
            <a:endParaRPr lang="zh-CN" altLang="en-US" sz="2400"/>
          </a:p>
          <a:p>
            <a:r>
              <a:rPr lang="zh-CN" altLang="en-US" sz="2400">
                <a:solidFill>
                  <a:srgbClr val="FF0000"/>
                </a:solidFill>
              </a:rPr>
              <a:t>Repository</a:t>
            </a:r>
            <a:r>
              <a:rPr lang="zh-CN" altLang="en-US" sz="2400"/>
              <a:t>（仓库） 是用来存放和共享 charts 的地方。</a:t>
            </a:r>
          </a:p>
          <a:p>
            <a:endParaRPr lang="zh-CN" altLang="en-US" sz="2400"/>
          </a:p>
          <a:p>
            <a:r>
              <a:rPr lang="zh-CN" altLang="en-US" sz="2400">
                <a:solidFill>
                  <a:srgbClr val="FF0000"/>
                </a:solidFill>
              </a:rPr>
              <a:t>Release </a:t>
            </a:r>
            <a:r>
              <a:rPr lang="zh-CN" altLang="en-US" sz="2400"/>
              <a:t>是运行在 Kubernetes 集群中的 chart 的实例。一个 chart 通常可以在同一个集群中安装多次。每一次安装都会创建一个新的 release。</a:t>
            </a:r>
          </a:p>
          <a:p>
            <a:endParaRPr lang="zh-CN" altLang="en-US" sz="2400"/>
          </a:p>
          <a:p>
            <a:r>
              <a:rPr lang="zh-CN" altLang="en-US" sz="2400"/>
              <a:t>Helm 安装 charts 到 Kubernetes 集群中，每次安装都会创建一个新的 release。你可以在 Helm 的 chart repositories 中寻找新的 chart。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创建一个chart仓库</a:t>
            </a:r>
            <a:endParaRPr lang="zh-CN" altLang="en-US"/>
          </a:p>
        </p:txBody>
      </p:sp>
      <p:sp>
        <p:nvSpPr>
          <p:cNvPr id="3" name="内容占位符 2"/>
          <p:cNvSpPr>
            <a:spLocks noGrp="1"/>
          </p:cNvSpPr>
          <p:nvPr>
            <p:ph idx="1"/>
          </p:nvPr>
        </p:nvSpPr>
        <p:spPr/>
        <p:txBody>
          <a:bodyPr>
            <a:normAutofit fontScale="90000"/>
          </a:bodyPr>
          <a:lstStyle/>
          <a:p>
            <a:r>
              <a:rPr lang="zh-CN" altLang="en-US"/>
              <a:t>chart仓库 是一个配置了index.yaml文件和一些已经打包chart的HTTP服务器。当你准备好分享chart时，最好的方法是将chart上传到chart仓库。</a:t>
            </a:r>
          </a:p>
          <a:p>
            <a:endParaRPr lang="zh-CN" altLang="en-US"/>
          </a:p>
          <a:p>
            <a:r>
              <a:rPr lang="zh-CN" altLang="en-US"/>
              <a:t>注： 从Helm 2.2.0开始，客户端支持对仓库进行SSL身份认证。其他身份验证协议可以通过插件提供。</a:t>
            </a:r>
          </a:p>
          <a:p>
            <a:endParaRPr lang="zh-CN" altLang="en-US"/>
          </a:p>
          <a:p>
            <a:r>
              <a:rPr lang="zh-CN" altLang="en-US"/>
              <a:t>由于chart仓库可以是任何服务于YAML和tar文件并响应GET请求的HTTP服务器，托管你自己的chart仓库时就有很多选择。比如可以使用Google Cloud Storage(GCS)， Amazon S3，GitHub页面，甚至创建自己的web服务器。</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chart仓库结构</a:t>
            </a:r>
          </a:p>
        </p:txBody>
      </p:sp>
      <p:sp>
        <p:nvSpPr>
          <p:cNvPr id="3" name="内容占位符 2"/>
          <p:cNvSpPr>
            <a:spLocks noGrp="1"/>
          </p:cNvSpPr>
          <p:nvPr>
            <p:ph idx="1"/>
          </p:nvPr>
        </p:nvSpPr>
        <p:spPr>
          <a:xfrm>
            <a:off x="838200" y="1473835"/>
            <a:ext cx="10515600" cy="5332095"/>
          </a:xfrm>
        </p:spPr>
        <p:txBody>
          <a:bodyPr>
            <a:noAutofit/>
          </a:bodyPr>
          <a:lstStyle/>
          <a:p>
            <a:r>
              <a:rPr lang="zh-CN" altLang="en-US" sz="2000"/>
              <a:t>chart仓库由chart包和包含了仓库中所有chart索引的特殊文件index.yaml。 </a:t>
            </a:r>
          </a:p>
          <a:p>
            <a:r>
              <a:rPr lang="zh-CN" altLang="en-US" sz="2000"/>
              <a:t>通常描述chart的index.yaml也托管在同一个服务器上作为 来源文件</a:t>
            </a:r>
            <a:r>
              <a:rPr lang="en-US" altLang="zh-CN" sz="2000"/>
              <a:t>(</a:t>
            </a:r>
            <a:r>
              <a:rPr lang="zh-CN" altLang="en-US" sz="2000">
                <a:sym typeface="+mn-ea"/>
              </a:rPr>
              <a:t>不是必须和chart包放在同一个服务器上，但是这样是最方便的</a:t>
            </a:r>
            <a:r>
              <a:rPr lang="en-US" altLang="zh-CN" sz="2000"/>
              <a:t>)</a:t>
            </a:r>
            <a:r>
              <a:rPr lang="zh-CN" altLang="en-US" sz="2000"/>
              <a:t>。</a:t>
            </a:r>
          </a:p>
          <a:p>
            <a:endParaRPr lang="zh-CN" altLang="en-US" sz="2000"/>
          </a:p>
          <a:p>
            <a:r>
              <a:rPr lang="zh-CN" altLang="en-US" sz="2000"/>
              <a:t>比如，https://example.com/charts仓库布局可能看起来像这样：</a:t>
            </a:r>
          </a:p>
          <a:p>
            <a:r>
              <a:rPr lang="zh-CN" altLang="en-US" sz="2000"/>
              <a:t>charts/</a:t>
            </a:r>
          </a:p>
          <a:p>
            <a:r>
              <a:rPr lang="zh-CN" altLang="en-US" sz="2000"/>
              <a:t>  |</a:t>
            </a:r>
          </a:p>
          <a:p>
            <a:r>
              <a:rPr lang="zh-CN" altLang="en-US" sz="2000"/>
              <a:t>  |- index.yaml</a:t>
            </a:r>
          </a:p>
          <a:p>
            <a:r>
              <a:rPr lang="zh-CN" altLang="en-US" sz="2000"/>
              <a:t>  |</a:t>
            </a:r>
          </a:p>
          <a:p>
            <a:r>
              <a:rPr lang="zh-CN" altLang="en-US" sz="2000"/>
              <a:t>  |- alpine-0.1.2.tgz</a:t>
            </a:r>
          </a:p>
          <a:p>
            <a:r>
              <a:rPr lang="zh-CN" altLang="en-US" sz="2000"/>
              <a:t>  |</a:t>
            </a:r>
          </a:p>
          <a:p>
            <a:r>
              <a:rPr lang="zh-CN" altLang="en-US" sz="2000"/>
              <a:t>  |- alpine-0.1.2.tgz.prov</a:t>
            </a:r>
          </a:p>
          <a:p>
            <a:r>
              <a:rPr lang="zh-CN" altLang="en-US" sz="2000"/>
              <a:t>在这个案例中，index文件包含了Alpine这一个chart的信息，并提供了下载地址：https://example.com/charts/alpine-0.1.2.tgz。</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index文件</a:t>
            </a:r>
          </a:p>
        </p:txBody>
      </p:sp>
      <p:sp>
        <p:nvSpPr>
          <p:cNvPr id="3" name="内容占位符 2"/>
          <p:cNvSpPr>
            <a:spLocks noGrp="1"/>
          </p:cNvSpPr>
          <p:nvPr>
            <p:ph idx="1"/>
          </p:nvPr>
        </p:nvSpPr>
        <p:spPr/>
        <p:txBody>
          <a:bodyPr/>
          <a:lstStyle/>
          <a:p>
            <a:r>
              <a:rPr lang="zh-CN" altLang="en-US"/>
              <a:t>yaml格式</a:t>
            </a:r>
            <a:r>
              <a:rPr lang="zh-CN" altLang="en-US">
                <a:sym typeface="+mn-ea"/>
              </a:rPr>
              <a:t>，</a:t>
            </a:r>
            <a:r>
              <a:rPr lang="zh-CN" altLang="en-US"/>
              <a:t>包含了一些包的元信息，包括chart中Chart.yaml文件的内容。 </a:t>
            </a:r>
          </a:p>
          <a:p>
            <a:r>
              <a:rPr lang="zh-CN" altLang="en-US"/>
              <a:t>一个合法的chart仓库必须有一个index文件，包含了chart仓库中每一个chart的信息。</a:t>
            </a:r>
          </a:p>
          <a:p>
            <a:r>
              <a:rPr lang="zh-CN" altLang="en-US"/>
              <a:t>helm repo index命令会基于给定的包含chart包的本地目录生成一个index文件。</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托管chart仓库</a:t>
            </a:r>
          </a:p>
        </p:txBody>
      </p:sp>
      <p:sp>
        <p:nvSpPr>
          <p:cNvPr id="3" name="内容占位符 2"/>
          <p:cNvSpPr>
            <a:spLocks noGrp="1"/>
          </p:cNvSpPr>
          <p:nvPr>
            <p:ph idx="1"/>
          </p:nvPr>
        </p:nvSpPr>
        <p:spPr/>
        <p:txBody>
          <a:bodyPr/>
          <a:lstStyle/>
          <a:p>
            <a:r>
              <a:rPr lang="zh-CN" altLang="en-US"/>
              <a:t>Google Cloud存储</a:t>
            </a:r>
          </a:p>
          <a:p>
            <a:r>
              <a:rPr lang="zh-CN" altLang="en-US"/>
              <a:t>Cloudsmith</a:t>
            </a:r>
          </a:p>
          <a:p>
            <a:r>
              <a:rPr lang="zh-CN" altLang="en-US"/>
              <a:t>JFrog Artifactory</a:t>
            </a:r>
          </a:p>
          <a:p>
            <a:r>
              <a:rPr lang="zh-CN" altLang="en-US"/>
              <a:t>GitHub页面</a:t>
            </a:r>
          </a:p>
          <a:p>
            <a:r>
              <a:rPr lang="zh-CN" altLang="en-US"/>
              <a:t>普通web服务器</a:t>
            </a:r>
          </a:p>
          <a:p>
            <a:r>
              <a:rPr lang="zh-CN" altLang="en-US"/>
              <a:t>ChartMuseum 仓库服务器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在chart仓库中存储chart</a:t>
            </a:r>
            <a:endParaRPr lang="zh-CN" altLang="en-US"/>
          </a:p>
        </p:txBody>
      </p:sp>
      <p:sp>
        <p:nvSpPr>
          <p:cNvPr id="3" name="内容占位符 2"/>
          <p:cNvSpPr>
            <a:spLocks noGrp="1"/>
          </p:cNvSpPr>
          <p:nvPr>
            <p:ph idx="1"/>
          </p:nvPr>
        </p:nvSpPr>
        <p:spPr>
          <a:xfrm>
            <a:off x="608965" y="1886585"/>
            <a:ext cx="11330940" cy="4351655"/>
          </a:xfrm>
        </p:spPr>
        <p:txBody>
          <a:bodyPr>
            <a:noAutofit/>
          </a:bodyPr>
          <a:lstStyle/>
          <a:p>
            <a:r>
              <a:rPr lang="zh-CN" altLang="en-US" sz="2400"/>
              <a:t>$ helm package docs/examples/alpine/</a:t>
            </a:r>
          </a:p>
          <a:p>
            <a:r>
              <a:rPr lang="zh-CN" altLang="en-US" sz="2400"/>
              <a:t>$ mkdir fantastic-charts</a:t>
            </a:r>
          </a:p>
          <a:p>
            <a:r>
              <a:rPr lang="zh-CN" altLang="en-US" sz="2400"/>
              <a:t>$ mv alpine-0.1.0.tgz fantastic-charts/</a:t>
            </a:r>
          </a:p>
          <a:p>
            <a:r>
              <a:rPr lang="zh-CN" altLang="en-US" sz="2400"/>
              <a:t>$ helm repo index fantastic-charts --url https://fantastic-charts.storage.googleapis.com</a:t>
            </a:r>
          </a:p>
          <a:p>
            <a:pPr lvl="1"/>
            <a:r>
              <a:rPr lang="en-US" altLang="zh-CN" sz="2055"/>
              <a:t>(</a:t>
            </a:r>
            <a:r>
              <a:rPr lang="zh-CN" altLang="en-US" sz="2055"/>
              <a:t>用刚才创建的本地路径和远程仓库url构建一个index.yaml文件放在给定的目录路径中</a:t>
            </a:r>
            <a:r>
              <a:rPr lang="en-US" altLang="zh-CN" sz="2055"/>
              <a:t>)</a:t>
            </a:r>
            <a:r>
              <a:rPr lang="zh-CN" altLang="en-US" sz="2055"/>
              <a:t>。</a:t>
            </a:r>
          </a:p>
          <a:p>
            <a:endParaRPr lang="zh-CN" altLang="en-US" sz="2400"/>
          </a:p>
          <a:p>
            <a:r>
              <a:rPr lang="zh-CN" altLang="en-US" sz="2400"/>
              <a:t>现在你可以使用同步工具或手动上传chart和index文件到chart仓库中。如果使用的是Google Cloud Storage，使用gsutil客户端检查 示范工作流。针对于GitHub，你可以简单地将chart放在合适的目标分支中。</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添加一个新的chart到已有仓库中</a:t>
            </a:r>
            <a:endParaRPr lang="zh-CN" altLang="en-US"/>
          </a:p>
        </p:txBody>
      </p:sp>
      <p:sp>
        <p:nvSpPr>
          <p:cNvPr id="3" name="内容占位符 2"/>
          <p:cNvSpPr>
            <a:spLocks noGrp="1"/>
          </p:cNvSpPr>
          <p:nvPr>
            <p:ph idx="1"/>
          </p:nvPr>
        </p:nvSpPr>
        <p:spPr/>
        <p:txBody>
          <a:bodyPr>
            <a:normAutofit/>
          </a:bodyPr>
          <a:lstStyle/>
          <a:p>
            <a:r>
              <a:rPr lang="zh-CN" altLang="en-US"/>
              <a:t>每次你想在仓库中添加一个新的chart时，你必须重新生成index。helm repo index命令会完全无痕重建index.yaml文件。只包括在本地找到的chart。</a:t>
            </a:r>
          </a:p>
          <a:p>
            <a:endParaRPr lang="zh-CN" altLang="en-US"/>
          </a:p>
          <a:p>
            <a:r>
              <a:rPr lang="zh-CN" altLang="en-US"/>
              <a:t>不过你可以使用--merge参数增量添加新的chart到现有index.yaml文件中（使用类似GCS的远程仓库时很有用）。</a:t>
            </a:r>
          </a:p>
          <a:p>
            <a:endParaRPr lang="zh-CN" altLang="en-US"/>
          </a:p>
          <a:p>
            <a:r>
              <a:rPr lang="zh-CN" altLang="en-US"/>
              <a:t>确保修订过的index.yaml文件和chart都上传了，如果生成了源文件，也要上传。</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与别人分享你的chart</a:t>
            </a:r>
          </a:p>
        </p:txBody>
      </p:sp>
      <p:sp>
        <p:nvSpPr>
          <p:cNvPr id="3" name="内容占位符 2"/>
          <p:cNvSpPr>
            <a:spLocks noGrp="1"/>
          </p:cNvSpPr>
          <p:nvPr>
            <p:ph idx="1"/>
          </p:nvPr>
        </p:nvSpPr>
        <p:spPr>
          <a:xfrm>
            <a:off x="421005" y="1825625"/>
            <a:ext cx="11153775" cy="4351655"/>
          </a:xfrm>
        </p:spPr>
        <p:txBody>
          <a:bodyPr>
            <a:normAutofit/>
          </a:bodyPr>
          <a:lstStyle/>
          <a:p>
            <a:r>
              <a:rPr lang="zh-CN" altLang="en-US"/>
              <a:t>准备好分享你的chart时，只需要告诉别人你的仓库地址就可以了。</a:t>
            </a:r>
          </a:p>
          <a:p>
            <a:endParaRPr lang="zh-CN" altLang="en-US"/>
          </a:p>
          <a:p>
            <a:r>
              <a:rPr lang="zh-CN" altLang="en-US"/>
              <a:t>他们会通过helm repo add [NAME] [URL]命令将仓库添加到他们的客户端，并使用想引用仓库的任何名称。</a:t>
            </a:r>
          </a:p>
          <a:p>
            <a:pPr lvl="1"/>
            <a:r>
              <a:rPr lang="zh-CN" altLang="en-US"/>
              <a:t>$ helm repo add fantastic-charts https://fantastic-charts.storage.googleapis.com</a:t>
            </a:r>
          </a:p>
          <a:p>
            <a:pPr lvl="1"/>
            <a:r>
              <a:rPr lang="zh-CN" altLang="en-US"/>
              <a:t>$ helm repo list</a:t>
            </a:r>
          </a:p>
          <a:p>
            <a:pPr lvl="1"/>
            <a:r>
              <a:rPr lang="zh-CN" altLang="en-US"/>
              <a:t>fantastic-charts    https://fantastic-charts.storage.googleapis.com</a:t>
            </a:r>
          </a:p>
          <a:p>
            <a:pPr lvl="1"/>
            <a:r>
              <a:rPr lang="zh-CN" altLang="en-US"/>
              <a:t>如果chart支持HTTP的基础验证，你也需要提供用户名和密码</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Chart 文件结构</a:t>
            </a:r>
          </a:p>
        </p:txBody>
      </p:sp>
      <p:sp>
        <p:nvSpPr>
          <p:cNvPr id="3" name="内容占位符 2"/>
          <p:cNvSpPr>
            <a:spLocks noGrp="1"/>
          </p:cNvSpPr>
          <p:nvPr>
            <p:ph idx="1"/>
          </p:nvPr>
        </p:nvSpPr>
        <p:spPr/>
        <p:txBody>
          <a:bodyPr>
            <a:normAutofit fontScale="90000" lnSpcReduction="20000"/>
          </a:bodyPr>
          <a:lstStyle/>
          <a:p>
            <a:r>
              <a:rPr lang="zh-CN" altLang="en-US"/>
              <a:t>mychart/</a:t>
            </a:r>
          </a:p>
          <a:p>
            <a:r>
              <a:rPr lang="zh-CN" altLang="en-US"/>
              <a:t>  </a:t>
            </a:r>
            <a:r>
              <a:rPr lang="zh-CN" altLang="en-US">
                <a:solidFill>
                  <a:srgbClr val="FF0000"/>
                </a:solidFill>
              </a:rPr>
              <a:t>Chart.yaml  </a:t>
            </a:r>
            <a:r>
              <a:rPr lang="zh-CN" altLang="en-US"/>
              <a:t>        </a:t>
            </a:r>
            <a:r>
              <a:rPr lang="en-US" altLang="zh-CN"/>
              <a:t>		</a:t>
            </a:r>
            <a:r>
              <a:rPr lang="zh-CN" altLang="en-US"/>
              <a:t># 包含了chart信息的YAML文件</a:t>
            </a:r>
          </a:p>
          <a:p>
            <a:r>
              <a:rPr lang="zh-CN" altLang="en-US"/>
              <a:t>  LICENSE             </a:t>
            </a:r>
            <a:r>
              <a:rPr lang="en-US" altLang="zh-CN"/>
              <a:t>		</a:t>
            </a:r>
            <a:r>
              <a:rPr lang="zh-CN" altLang="en-US"/>
              <a:t># 可选: 包含chart许可证的纯文本文件</a:t>
            </a:r>
          </a:p>
          <a:p>
            <a:r>
              <a:rPr lang="zh-CN" altLang="en-US"/>
              <a:t>  README.md           </a:t>
            </a:r>
            <a:r>
              <a:rPr lang="en-US" altLang="zh-CN"/>
              <a:t>	</a:t>
            </a:r>
            <a:r>
              <a:rPr lang="zh-CN" altLang="en-US"/>
              <a:t># 可选: 可读的README文件</a:t>
            </a:r>
          </a:p>
          <a:p>
            <a:r>
              <a:rPr lang="zh-CN" altLang="en-US"/>
              <a:t>  </a:t>
            </a:r>
            <a:r>
              <a:rPr lang="zh-CN" altLang="en-US">
                <a:solidFill>
                  <a:srgbClr val="FF0000"/>
                </a:solidFill>
              </a:rPr>
              <a:t>values.yaml  </a:t>
            </a:r>
            <a:r>
              <a:rPr lang="zh-CN" altLang="en-US"/>
              <a:t>       </a:t>
            </a:r>
            <a:r>
              <a:rPr lang="en-US" altLang="zh-CN"/>
              <a:t>		</a:t>
            </a:r>
            <a:r>
              <a:rPr lang="zh-CN" altLang="en-US"/>
              <a:t># chart 默认的配置值</a:t>
            </a:r>
          </a:p>
          <a:p>
            <a:r>
              <a:rPr lang="zh-CN" altLang="en-US"/>
              <a:t>  values.schema.json  </a:t>
            </a:r>
            <a:r>
              <a:rPr lang="en-US" altLang="zh-CN"/>
              <a:t>	</a:t>
            </a:r>
            <a:r>
              <a:rPr lang="zh-CN" altLang="en-US"/>
              <a:t># 可选: 一个使用JSON结构的values.yaml文件</a:t>
            </a:r>
          </a:p>
          <a:p>
            <a:r>
              <a:rPr lang="zh-CN" altLang="en-US"/>
              <a:t>  </a:t>
            </a:r>
            <a:r>
              <a:rPr lang="zh-CN" altLang="en-US">
                <a:solidFill>
                  <a:srgbClr val="FF0000"/>
                </a:solidFill>
              </a:rPr>
              <a:t>charts/   </a:t>
            </a:r>
            <a:r>
              <a:rPr lang="zh-CN" altLang="en-US"/>
              <a:t>          </a:t>
            </a:r>
            <a:r>
              <a:rPr lang="en-US" altLang="zh-CN"/>
              <a:t>		</a:t>
            </a:r>
            <a:r>
              <a:rPr lang="zh-CN" altLang="en-US"/>
              <a:t># 包含chart依赖的其他chart</a:t>
            </a:r>
          </a:p>
          <a:p>
            <a:r>
              <a:rPr lang="zh-CN" altLang="en-US"/>
              <a:t>  crds/               </a:t>
            </a:r>
            <a:r>
              <a:rPr lang="en-US" altLang="zh-CN"/>
              <a:t>		</a:t>
            </a:r>
            <a:r>
              <a:rPr lang="zh-CN" altLang="en-US"/>
              <a:t># 自定义资源的定义</a:t>
            </a:r>
          </a:p>
          <a:p>
            <a:r>
              <a:rPr lang="zh-CN" altLang="en-US"/>
              <a:t>  </a:t>
            </a:r>
            <a:r>
              <a:rPr lang="zh-CN" altLang="en-US">
                <a:solidFill>
                  <a:srgbClr val="FF0000"/>
                </a:solidFill>
              </a:rPr>
              <a:t>templates/   </a:t>
            </a:r>
            <a:r>
              <a:rPr lang="zh-CN" altLang="en-US"/>
              <a:t>       </a:t>
            </a:r>
            <a:r>
              <a:rPr lang="en-US" altLang="zh-CN"/>
              <a:t>		</a:t>
            </a:r>
            <a:r>
              <a:rPr lang="zh-CN" altLang="en-US"/>
              <a:t># 模板目录， 当和values 结合时，可生成有效的</a:t>
            </a:r>
            <a:r>
              <a:rPr lang="en-US" altLang="zh-CN"/>
              <a:t>				</a:t>
            </a:r>
            <a:r>
              <a:rPr lang="zh-CN" altLang="en-US"/>
              <a:t>Kubernetes manifest文件</a:t>
            </a:r>
          </a:p>
          <a:p>
            <a:r>
              <a:rPr lang="zh-CN" altLang="en-US"/>
              <a:t>  templates/NOTES.txt </a:t>
            </a:r>
            <a:r>
              <a:rPr lang="en-US" altLang="zh-CN"/>
              <a:t>	</a:t>
            </a:r>
            <a:r>
              <a:rPr lang="zh-CN" altLang="en-US"/>
              <a:t># 可选: 包含简要使用说明的纯文本文件</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0" y="0"/>
            <a:ext cx="12192000" cy="68586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0" y="0"/>
            <a:ext cx="12192000" cy="68586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Helm 架构</a:t>
            </a:r>
          </a:p>
        </p:txBody>
      </p:sp>
      <p:sp>
        <p:nvSpPr>
          <p:cNvPr id="3" name="内容占位符 2"/>
          <p:cNvSpPr>
            <a:spLocks noGrp="1"/>
          </p:cNvSpPr>
          <p:nvPr>
            <p:ph idx="1"/>
          </p:nvPr>
        </p:nvSpPr>
        <p:spPr>
          <a:xfrm>
            <a:off x="508000" y="1825625"/>
            <a:ext cx="10845800" cy="4855845"/>
          </a:xfrm>
        </p:spPr>
        <p:txBody>
          <a:bodyPr>
            <a:noAutofit/>
          </a:bodyPr>
          <a:lstStyle/>
          <a:p>
            <a:r>
              <a:rPr lang="zh-CN" altLang="en-US"/>
              <a:t>Helm管理名为chart的Kubernetes包的工具。Helm可以做以下的事情：</a:t>
            </a:r>
          </a:p>
          <a:p>
            <a:pPr lvl="1"/>
            <a:r>
              <a:rPr lang="zh-CN" altLang="en-US"/>
              <a:t>从头开始创建新的chart</a:t>
            </a:r>
          </a:p>
          <a:p>
            <a:pPr lvl="1"/>
            <a:r>
              <a:rPr lang="zh-CN" altLang="en-US"/>
              <a:t>将chart打包成归档(tgz)文件</a:t>
            </a:r>
          </a:p>
          <a:p>
            <a:pPr lvl="1"/>
            <a:r>
              <a:rPr lang="zh-CN" altLang="en-US"/>
              <a:t>与存储chart的仓库进行交互</a:t>
            </a:r>
          </a:p>
          <a:p>
            <a:pPr lvl="1"/>
            <a:r>
              <a:rPr lang="zh-CN" altLang="en-US"/>
              <a:t>在现有的Kubernetes集群中安装和卸载chart</a:t>
            </a:r>
          </a:p>
          <a:p>
            <a:pPr lvl="1"/>
            <a:r>
              <a:rPr lang="zh-CN" altLang="en-US"/>
              <a:t>管理与Helm一起安装的chart的发布周期</a:t>
            </a:r>
          </a:p>
          <a:p>
            <a:r>
              <a:rPr lang="zh-CN" altLang="en-US"/>
              <a:t>Helm重要概念：</a:t>
            </a:r>
          </a:p>
          <a:p>
            <a:pPr lvl="1"/>
            <a:r>
              <a:rPr lang="zh-CN" altLang="en-US"/>
              <a:t>chart 创建Kubernetes应用程序所必需的一组信息。</a:t>
            </a:r>
          </a:p>
          <a:p>
            <a:pPr lvl="1"/>
            <a:r>
              <a:rPr lang="zh-CN" altLang="en-US"/>
              <a:t>config 包含了可以合并到打包的chart中的配置信息，用于创建一个可发布的对象。</a:t>
            </a:r>
          </a:p>
          <a:p>
            <a:pPr lvl="1"/>
            <a:r>
              <a:rPr lang="zh-CN" altLang="en-US"/>
              <a:t>release 是一个与特定配置相结合的chart的运行实例。</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--set 的格式和限制</a:t>
            </a:r>
          </a:p>
        </p:txBody>
      </p:sp>
      <p:sp>
        <p:nvSpPr>
          <p:cNvPr id="3" name="内容占位符 2"/>
          <p:cNvSpPr>
            <a:spLocks noGrp="1"/>
          </p:cNvSpPr>
          <p:nvPr>
            <p:ph idx="1"/>
          </p:nvPr>
        </p:nvSpPr>
        <p:spPr>
          <a:xfrm>
            <a:off x="1129030" y="1360805"/>
            <a:ext cx="2877820" cy="5312410"/>
          </a:xfrm>
        </p:spPr>
        <p:txBody>
          <a:bodyPr>
            <a:noAutofit/>
          </a:bodyPr>
          <a:lstStyle/>
          <a:p>
            <a:r>
              <a:rPr lang="zh-CN" altLang="en-US" sz="2400" b="1"/>
              <a:t>name: value</a:t>
            </a:r>
          </a:p>
          <a:p>
            <a:pPr marL="0" indent="0">
              <a:buNone/>
            </a:pPr>
            <a:endParaRPr lang="zh-CN" altLang="en-US" sz="2400" b="1"/>
          </a:p>
          <a:p>
            <a:r>
              <a:rPr lang="zh-CN" altLang="en-US" sz="2400" b="1"/>
              <a:t>c: d</a:t>
            </a:r>
            <a:r>
              <a:rPr lang="zh-CN" altLang="en-US" sz="2400" b="1">
                <a:sym typeface="+mn-ea"/>
              </a:rPr>
              <a:t>a: b</a:t>
            </a:r>
            <a:endParaRPr lang="zh-CN" altLang="en-US" sz="2400" b="1"/>
          </a:p>
          <a:p>
            <a:endParaRPr lang="zh-CN" altLang="en-US" sz="2400" b="1"/>
          </a:p>
          <a:p>
            <a:endParaRPr lang="zh-CN" altLang="en-US" sz="2400" b="1"/>
          </a:p>
          <a:p>
            <a:r>
              <a:rPr lang="zh-CN" altLang="en-US" sz="2400" b="1"/>
              <a:t>outer:</a:t>
            </a:r>
          </a:p>
          <a:p>
            <a:r>
              <a:rPr lang="zh-CN" altLang="en-US" sz="2400" b="1"/>
              <a:t>  inner: value</a:t>
            </a:r>
          </a:p>
          <a:p>
            <a:endParaRPr lang="zh-CN" altLang="en-US" sz="2400" b="1"/>
          </a:p>
          <a:p>
            <a:r>
              <a:rPr lang="zh-CN" altLang="en-US" sz="2400" b="1"/>
              <a:t>name:</a:t>
            </a:r>
          </a:p>
          <a:p>
            <a:r>
              <a:rPr lang="zh-CN" altLang="en-US" sz="2400" b="1"/>
              <a:t>  - a</a:t>
            </a:r>
          </a:p>
          <a:p>
            <a:r>
              <a:rPr lang="zh-CN" altLang="en-US" sz="2400" b="1"/>
              <a:t>  - b</a:t>
            </a:r>
          </a:p>
          <a:p>
            <a:r>
              <a:rPr lang="zh-CN" altLang="en-US" sz="2400" b="1"/>
              <a:t>  - c</a:t>
            </a:r>
          </a:p>
        </p:txBody>
      </p:sp>
      <p:sp>
        <p:nvSpPr>
          <p:cNvPr id="4" name="内容占位符 2"/>
          <p:cNvSpPr>
            <a:spLocks noGrp="1"/>
          </p:cNvSpPr>
          <p:nvPr/>
        </p:nvSpPr>
        <p:spPr>
          <a:xfrm>
            <a:off x="5913755" y="1630680"/>
            <a:ext cx="4394200" cy="495109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a:t>servers:</a:t>
            </a:r>
          </a:p>
          <a:p>
            <a:r>
              <a:rPr lang="zh-CN" altLang="en-US" sz="2400" b="1"/>
              <a:t>  - port: 80</a:t>
            </a:r>
          </a:p>
          <a:p>
            <a:endParaRPr lang="zh-CN" altLang="en-US" sz="2400" b="1"/>
          </a:p>
          <a:p>
            <a:r>
              <a:rPr lang="zh-CN" altLang="en-US" sz="2400" b="1"/>
              <a:t>servers:</a:t>
            </a:r>
          </a:p>
          <a:p>
            <a:r>
              <a:rPr lang="zh-CN" altLang="en-US" sz="2400" b="1"/>
              <a:t>  - port: 80</a:t>
            </a:r>
          </a:p>
          <a:p>
            <a:r>
              <a:rPr lang="zh-CN" altLang="en-US" sz="2400" b="1"/>
              <a:t>    host: example</a:t>
            </a:r>
          </a:p>
          <a:p>
            <a:endParaRPr lang="zh-CN" altLang="en-US" sz="2400" b="1"/>
          </a:p>
          <a:p>
            <a:r>
              <a:rPr lang="zh-CN" altLang="en-US" sz="2400" b="1"/>
              <a:t>name: "value1,value2"</a:t>
            </a:r>
          </a:p>
          <a:p>
            <a:endParaRPr lang="zh-CN" altLang="en-US" sz="2400" b="1"/>
          </a:p>
          <a:p>
            <a:r>
              <a:rPr lang="zh-CN" altLang="en-US" sz="2400" b="1"/>
              <a:t>nodeSelector:</a:t>
            </a:r>
          </a:p>
          <a:p>
            <a:r>
              <a:rPr lang="zh-CN" altLang="en-US" sz="2400" b="1"/>
              <a:t>  kubernetes.io/role: master</a:t>
            </a:r>
          </a:p>
        </p:txBody>
      </p:sp>
      <p:sp>
        <p:nvSpPr>
          <p:cNvPr id="5" name="文本框 4"/>
          <p:cNvSpPr txBox="1"/>
          <p:nvPr/>
        </p:nvSpPr>
        <p:spPr>
          <a:xfrm>
            <a:off x="3354705" y="1408430"/>
            <a:ext cx="2172970" cy="4799965"/>
          </a:xfrm>
          <a:prstGeom prst="rect">
            <a:avLst/>
          </a:prstGeom>
          <a:noFill/>
        </p:spPr>
        <p:txBody>
          <a:bodyPr wrap="square" rtlCol="0" anchor="t">
            <a:spAutoFit/>
          </a:bodyPr>
          <a:lstStyle/>
          <a:p>
            <a:r>
              <a:rPr lang="zh-CN" altLang="en-US">
                <a:sym typeface="+mn-ea"/>
              </a:rPr>
              <a:t>--set name=value</a:t>
            </a:r>
          </a:p>
          <a:p>
            <a:endParaRPr lang="zh-CN" altLang="en-US">
              <a:sym typeface="+mn-ea"/>
            </a:endParaRPr>
          </a:p>
          <a:p>
            <a:endParaRPr lang="zh-CN" altLang="en-US">
              <a:sym typeface="+mn-ea"/>
            </a:endParaRPr>
          </a:p>
          <a:p>
            <a:r>
              <a:rPr lang="zh-CN" altLang="en-US">
                <a:sym typeface="+mn-ea"/>
              </a:rPr>
              <a:t>--set a=b,c=d</a:t>
            </a: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--set outer.inner=value</a:t>
            </a:r>
          </a:p>
          <a:p>
            <a:endParaRPr lang="zh-CN" altLang="en-US">
              <a:sym typeface="+mn-ea"/>
            </a:endParaRPr>
          </a:p>
          <a:p>
            <a:endParaRPr lang="zh-CN" altLang="en-US">
              <a:sym typeface="+mn-ea"/>
            </a:endParaRPr>
          </a:p>
          <a:p>
            <a:endParaRPr lang="zh-CN" altLang="en-US">
              <a:sym typeface="+mn-ea"/>
            </a:endParaRPr>
          </a:p>
          <a:p>
            <a:r>
              <a:rPr lang="zh-CN" altLang="en-US">
                <a:sym typeface="+mn-ea"/>
              </a:rPr>
              <a:t>--set name={a, b, c}</a:t>
            </a:r>
            <a:endParaRPr lang="zh-CN" altLang="en-US"/>
          </a:p>
          <a:p>
            <a:endParaRPr lang="zh-CN" altLang="en-US"/>
          </a:p>
          <a:p>
            <a:endParaRPr lang="zh-CN" altLang="en-US"/>
          </a:p>
          <a:p>
            <a:endParaRPr lang="zh-CN" altLang="en-US"/>
          </a:p>
        </p:txBody>
      </p:sp>
      <p:sp>
        <p:nvSpPr>
          <p:cNvPr id="6" name="文本框 5"/>
          <p:cNvSpPr txBox="1"/>
          <p:nvPr/>
        </p:nvSpPr>
        <p:spPr>
          <a:xfrm>
            <a:off x="7430135" y="2058035"/>
            <a:ext cx="4727575" cy="4799965"/>
          </a:xfrm>
          <a:prstGeom prst="rect">
            <a:avLst/>
          </a:prstGeom>
          <a:noFill/>
        </p:spPr>
        <p:txBody>
          <a:bodyPr wrap="square" rtlCol="0" anchor="t">
            <a:spAutoFit/>
          </a:bodyPr>
          <a:lstStyle/>
          <a:p>
            <a:r>
              <a:rPr lang="en-US" altLang="zh-CN">
                <a:sym typeface="+mn-ea"/>
              </a:rPr>
              <a:t>  </a:t>
            </a:r>
            <a:r>
              <a:rPr lang="zh-CN" altLang="en-US">
                <a:sym typeface="+mn-ea"/>
              </a:rPr>
              <a:t>--set servers[0].port=80</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--set servers[0].port=80,servers[0].host=example</a:t>
            </a:r>
            <a:endParaRPr lang="zh-CN" altLang="en-US"/>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--set name=value1\,value2</a:t>
            </a:r>
            <a:endParaRPr lang="zh-CN" altLang="en-US"/>
          </a:p>
          <a:p>
            <a:endParaRPr lang="en-US" altLang="zh-CN">
              <a:sym typeface="+mn-ea"/>
            </a:endParaRPr>
          </a:p>
          <a:p>
            <a:endParaRPr lang="en-US" altLang="zh-CN">
              <a:sym typeface="+mn-ea"/>
            </a:endParaRPr>
          </a:p>
          <a:p>
            <a:endParaRPr lang="en-US" altLang="zh-CN">
              <a:sym typeface="+mn-ea"/>
            </a:endParaRPr>
          </a:p>
          <a:p>
            <a:r>
              <a:rPr lang="en-US" altLang="zh-CN">
                <a:sym typeface="+mn-ea"/>
              </a:rPr>
              <a:t>--set nodeSelector."kubernetes\.io/role"=master</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0" y="0"/>
            <a:ext cx="12192000" cy="68586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Chart.yaml</a:t>
            </a:r>
          </a:p>
        </p:txBody>
      </p:sp>
      <p:sp>
        <p:nvSpPr>
          <p:cNvPr id="3" name="内容占位符 2"/>
          <p:cNvSpPr>
            <a:spLocks noGrp="1"/>
          </p:cNvSpPr>
          <p:nvPr>
            <p:ph idx="1"/>
          </p:nvPr>
        </p:nvSpPr>
        <p:spPr/>
        <p:txBody>
          <a:bodyPr>
            <a:noAutofit/>
          </a:bodyPr>
          <a:lstStyle/>
          <a:p>
            <a:r>
              <a:rPr lang="en-US" altLang="zh-CN" sz="3200"/>
              <a:t>必需</a:t>
            </a:r>
          </a:p>
          <a:p>
            <a:r>
              <a:rPr lang="zh-CN" altLang="en-US" sz="3200"/>
              <a:t>apiVersion</a:t>
            </a:r>
            <a:r>
              <a:rPr lang="en-US" altLang="zh-CN" sz="3200"/>
              <a:t> </a:t>
            </a:r>
            <a:r>
              <a:rPr lang="zh-CN" altLang="en-US" sz="3200"/>
              <a:t>name</a:t>
            </a:r>
            <a:r>
              <a:rPr lang="en-US" altLang="zh-CN" sz="3200"/>
              <a:t> </a:t>
            </a:r>
            <a:r>
              <a:rPr lang="zh-CN" altLang="en-US" sz="3200"/>
              <a:t>version</a:t>
            </a:r>
            <a:r>
              <a:rPr lang="en-US" altLang="zh-CN" sz="3200"/>
              <a:t> </a:t>
            </a:r>
          </a:p>
          <a:p>
            <a:endParaRPr lang="en-US" altLang="zh-CN" sz="3200"/>
          </a:p>
          <a:p>
            <a:r>
              <a:rPr lang="zh-CN" altLang="en-US" sz="3200"/>
              <a:t>可选</a:t>
            </a:r>
          </a:p>
          <a:p>
            <a:r>
              <a:rPr lang="zh-CN" altLang="en-US" sz="3200"/>
              <a:t>kubeVersion</a:t>
            </a:r>
            <a:r>
              <a:rPr lang="en-US" altLang="zh-CN" sz="3200"/>
              <a:t> </a:t>
            </a:r>
            <a:r>
              <a:rPr lang="zh-CN" altLang="en-US" sz="3200"/>
              <a:t>description</a:t>
            </a:r>
            <a:r>
              <a:rPr lang="en-US" altLang="zh-CN" sz="3200"/>
              <a:t> </a:t>
            </a:r>
            <a:r>
              <a:rPr lang="zh-CN" altLang="en-US" sz="3200"/>
              <a:t>type</a:t>
            </a:r>
            <a:r>
              <a:rPr lang="en-US" altLang="zh-CN" sz="3200"/>
              <a:t> </a:t>
            </a:r>
            <a:r>
              <a:rPr lang="zh-CN" altLang="en-US" sz="3200"/>
              <a:t>keywords</a:t>
            </a:r>
            <a:r>
              <a:rPr lang="en-US" altLang="zh-CN" sz="3200"/>
              <a:t> </a:t>
            </a:r>
            <a:r>
              <a:rPr lang="zh-CN" altLang="en-US" sz="3200"/>
              <a:t>home</a:t>
            </a:r>
            <a:r>
              <a:rPr lang="en-US" altLang="zh-CN" sz="3200"/>
              <a:t> </a:t>
            </a:r>
            <a:r>
              <a:rPr lang="zh-CN" altLang="en-US" sz="3200"/>
              <a:t>sources</a:t>
            </a:r>
            <a:r>
              <a:rPr lang="en-US" altLang="zh-CN" sz="3200"/>
              <a:t> </a:t>
            </a:r>
          </a:p>
          <a:p>
            <a:r>
              <a:rPr lang="zh-CN" altLang="en-US" sz="3200"/>
              <a:t>dependencies</a:t>
            </a:r>
            <a:r>
              <a:rPr lang="en-US" altLang="zh-CN" sz="3200"/>
              <a:t> </a:t>
            </a:r>
            <a:r>
              <a:rPr lang="zh-CN" altLang="en-US" sz="3200"/>
              <a:t>maintainers（</a:t>
            </a:r>
            <a:r>
              <a:rPr lang="en-US" altLang="zh-CN" sz="3200"/>
              <a:t>name, email, url</a:t>
            </a:r>
            <a:r>
              <a:rPr lang="zh-CN" altLang="en-US" sz="3200"/>
              <a:t>）</a:t>
            </a:r>
          </a:p>
          <a:p>
            <a:r>
              <a:rPr lang="zh-CN" altLang="en-US" sz="3200"/>
              <a:t>icon</a:t>
            </a:r>
            <a:r>
              <a:rPr lang="en-US" altLang="zh-CN" sz="3200"/>
              <a:t> </a:t>
            </a:r>
            <a:r>
              <a:rPr lang="zh-CN" altLang="en-US" sz="3200"/>
              <a:t>appVersion</a:t>
            </a:r>
            <a:r>
              <a:rPr lang="en-US" altLang="zh-CN" sz="3200"/>
              <a:t> </a:t>
            </a:r>
            <a:r>
              <a:rPr lang="zh-CN" altLang="en-US" sz="3200"/>
              <a:t>deprecated</a:t>
            </a:r>
            <a:r>
              <a:rPr lang="en-US" altLang="zh-CN" sz="3200"/>
              <a:t> </a:t>
            </a:r>
            <a:r>
              <a:rPr lang="zh-CN" altLang="en-US" sz="3200"/>
              <a:t>annotations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Templates and Values</a:t>
            </a:r>
            <a:endParaRPr lang="zh-CN" altLang="en-US"/>
          </a:p>
        </p:txBody>
      </p:sp>
      <p:sp>
        <p:nvSpPr>
          <p:cNvPr id="3" name="内容占位符 2"/>
          <p:cNvSpPr>
            <a:spLocks noGrp="1"/>
          </p:cNvSpPr>
          <p:nvPr>
            <p:ph idx="1"/>
          </p:nvPr>
        </p:nvSpPr>
        <p:spPr>
          <a:xfrm>
            <a:off x="838200" y="1825625"/>
            <a:ext cx="10515600" cy="4742815"/>
          </a:xfrm>
        </p:spPr>
        <p:txBody>
          <a:bodyPr>
            <a:noAutofit/>
          </a:bodyPr>
          <a:lstStyle/>
          <a:p>
            <a:r>
              <a:rPr lang="zh-CN" altLang="en-US" sz="2400"/>
              <a:t>Helm Chart 模板是按照 Go模板语言书写， 增加了50个左右的附加模板函数 来自 Sprig库 和一些其他 指定的函数。</a:t>
            </a:r>
          </a:p>
          <a:p>
            <a:endParaRPr lang="zh-CN" altLang="en-US" sz="2400"/>
          </a:p>
          <a:p>
            <a:r>
              <a:rPr lang="zh-CN" altLang="en-US" sz="2400"/>
              <a:t>所有模板文件存储在chart的 templates/ 文件夹。 当Helm渲染chart时，它会通过模板引擎遍历目录中的每个文件。</a:t>
            </a:r>
          </a:p>
          <a:p>
            <a:pPr lvl="1"/>
            <a:r>
              <a:rPr lang="zh-CN" altLang="en-US" sz="2055"/>
              <a:t>NOTES.txt: chart的"帮助文本"。这会在你的用户执行helm install时展示给他们。</a:t>
            </a:r>
          </a:p>
          <a:p>
            <a:pPr lvl="1"/>
            <a:r>
              <a:rPr lang="zh-CN" altLang="en-US" sz="2055"/>
              <a:t>deployment.yaml: 创建Kubernetes 工作负载的基本清单</a:t>
            </a:r>
          </a:p>
          <a:p>
            <a:pPr lvl="1"/>
            <a:r>
              <a:rPr lang="zh-CN" altLang="en-US" sz="2055"/>
              <a:t>service.yaml: 为你的工作负载创建一个 service终端基本清单。</a:t>
            </a:r>
          </a:p>
          <a:p>
            <a:pPr lvl="1"/>
            <a:r>
              <a:rPr lang="zh-CN" altLang="en-US" sz="2055"/>
              <a:t>_helpers.tpl: 放置可以通过chart复用的模板辅助对象</a:t>
            </a:r>
          </a:p>
          <a:p>
            <a:endParaRPr lang="zh-CN" altLang="en-US"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Templates and Values</a:t>
            </a:r>
            <a:endParaRPr lang="zh-CN" altLang="en-US"/>
          </a:p>
        </p:txBody>
      </p:sp>
      <p:sp>
        <p:nvSpPr>
          <p:cNvPr id="3" name="内容占位符 2"/>
          <p:cNvSpPr>
            <a:spLocks noGrp="1"/>
          </p:cNvSpPr>
          <p:nvPr>
            <p:ph idx="1"/>
          </p:nvPr>
        </p:nvSpPr>
        <p:spPr/>
        <p:txBody>
          <a:bodyPr/>
          <a:lstStyle/>
          <a:p>
            <a:r>
              <a:rPr lang="zh-CN" altLang="en-US" sz="2800">
                <a:sym typeface="+mn-ea"/>
              </a:rPr>
              <a:t>模板的Value通过两种方式提供：</a:t>
            </a:r>
            <a:endParaRPr lang="zh-CN" altLang="en-US" sz="2800"/>
          </a:p>
          <a:p>
            <a:pPr lvl="1"/>
            <a:r>
              <a:rPr lang="zh-CN" altLang="en-US" sz="2800">
                <a:sym typeface="+mn-ea"/>
              </a:rPr>
              <a:t>Chart开发者可以在chart中提供一个命名为 values.yaml 的文件。这个文件包含了默认值。</a:t>
            </a:r>
            <a:endParaRPr lang="zh-CN" altLang="en-US" sz="2800"/>
          </a:p>
          <a:p>
            <a:pPr lvl="1"/>
            <a:r>
              <a:rPr lang="zh-CN" altLang="en-US" sz="2800">
                <a:sym typeface="+mn-ea"/>
              </a:rPr>
              <a:t>Chart用户可以提供一个包含了value的YAML文件。可以在命令行使用 helm install命令时提供。</a:t>
            </a:r>
            <a:endParaRPr lang="zh-CN" altLang="en-US" sz="2800"/>
          </a:p>
          <a:p>
            <a:r>
              <a:rPr lang="zh-CN" altLang="en-US" sz="2800">
                <a:sym typeface="+mn-ea"/>
              </a:rPr>
              <a:t>$ helm install --generate-name </a:t>
            </a:r>
            <a:r>
              <a:rPr lang="zh-CN" altLang="en-US" sz="2800">
                <a:solidFill>
                  <a:srgbClr val="FF0000"/>
                </a:solidFill>
                <a:sym typeface="+mn-ea"/>
              </a:rPr>
              <a:t>--values=myvals.yaml</a:t>
            </a:r>
            <a:r>
              <a:rPr lang="zh-CN" altLang="en-US" sz="2800">
                <a:sym typeface="+mn-ea"/>
              </a:rPr>
              <a:t> wordpress</a:t>
            </a:r>
            <a:endParaRPr lang="zh-CN" altLang="en-US" sz="2800"/>
          </a:p>
          <a:p>
            <a:r>
              <a:rPr lang="zh-CN" altLang="en-US" sz="2800">
                <a:sym typeface="+mn-ea"/>
              </a:rPr>
              <a:t>当用户提供自定义value时，这些value会覆盖chart的values.yaml文件中value。</a:t>
            </a:r>
            <a:endParaRPr lang="zh-CN" altLang="en-US" sz="2800"/>
          </a:p>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helm get manifest</a:t>
            </a:r>
            <a:endParaRPr lang="zh-CN" altLang="en-US"/>
          </a:p>
        </p:txBody>
      </p:sp>
      <p:sp>
        <p:nvSpPr>
          <p:cNvPr id="3" name="内容占位符 2"/>
          <p:cNvSpPr>
            <a:spLocks noGrp="1"/>
          </p:cNvSpPr>
          <p:nvPr>
            <p:ph idx="1"/>
          </p:nvPr>
        </p:nvSpPr>
        <p:spPr>
          <a:xfrm>
            <a:off x="838200" y="1464945"/>
            <a:ext cx="10515600" cy="4351338"/>
          </a:xfrm>
        </p:spPr>
        <p:txBody>
          <a:bodyPr>
            <a:noAutofit/>
          </a:bodyPr>
          <a:lstStyle/>
          <a:p>
            <a:r>
              <a:rPr lang="zh-CN" altLang="en-US" sz="2400"/>
              <a:t>$ helm install full-coral ./mychart</a:t>
            </a:r>
          </a:p>
          <a:p>
            <a:r>
              <a:rPr lang="zh-CN" altLang="en-US" sz="2400"/>
              <a:t>$ helm get manifest full-coral</a:t>
            </a:r>
          </a:p>
          <a:p>
            <a:endParaRPr lang="zh-CN" altLang="en-US" sz="2400"/>
          </a:p>
          <a:p>
            <a:r>
              <a:rPr lang="zh-CN" altLang="en-US" sz="2400"/>
              <a:t>---</a:t>
            </a:r>
          </a:p>
          <a:p>
            <a:r>
              <a:rPr lang="zh-CN" altLang="en-US" sz="2400"/>
              <a:t># Source: mychart/templates/configmap.yaml</a:t>
            </a:r>
          </a:p>
          <a:p>
            <a:r>
              <a:rPr lang="zh-CN" altLang="en-US" sz="2400"/>
              <a:t>apiVersion: v1</a:t>
            </a:r>
          </a:p>
          <a:p>
            <a:r>
              <a:rPr lang="zh-CN" altLang="en-US" sz="2400"/>
              <a:t>kind: ConfigMap</a:t>
            </a:r>
          </a:p>
          <a:p>
            <a:r>
              <a:rPr lang="zh-CN" altLang="en-US" sz="2400"/>
              <a:t>metadata:</a:t>
            </a:r>
          </a:p>
          <a:p>
            <a:r>
              <a:rPr lang="zh-CN" altLang="en-US" sz="2400"/>
              <a:t>  name: mychart-configmap</a:t>
            </a:r>
            <a:endParaRPr lang="en-US" altLang="zh-CN" sz="2400"/>
          </a:p>
          <a:p>
            <a:r>
              <a:rPr lang="zh-CN" altLang="en-US" sz="2400"/>
              <a:t>data:</a:t>
            </a:r>
          </a:p>
          <a:p>
            <a:r>
              <a:rPr lang="zh-CN" altLang="en-US" sz="2400"/>
              <a:t>  myvalue: "Hello World"</a:t>
            </a:r>
          </a:p>
        </p:txBody>
      </p:sp>
      <p:pic>
        <p:nvPicPr>
          <p:cNvPr id="4" name="图片 3"/>
          <p:cNvPicPr>
            <a:picLocks noChangeAspect="1"/>
          </p:cNvPicPr>
          <p:nvPr/>
        </p:nvPicPr>
        <p:blipFill>
          <a:blip r:embed="rId2"/>
          <a:srcRect l="25413" t="45238" r="59447" b="35765"/>
          <a:stretch>
            <a:fillRect/>
          </a:stretch>
        </p:blipFill>
        <p:spPr>
          <a:xfrm>
            <a:off x="8031480" y="1006475"/>
            <a:ext cx="2808605" cy="19818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添加一个简单的模板调用</a:t>
            </a:r>
          </a:p>
        </p:txBody>
      </p:sp>
      <p:pic>
        <p:nvPicPr>
          <p:cNvPr id="4" name="内容占位符 3"/>
          <p:cNvPicPr>
            <a:picLocks noGrp="1" noChangeAspect="1"/>
          </p:cNvPicPr>
          <p:nvPr>
            <p:ph idx="1"/>
          </p:nvPr>
        </p:nvPicPr>
        <p:blipFill>
          <a:blip r:embed="rId2"/>
          <a:srcRect l="25467" t="40267" r="52579" b="40717"/>
          <a:stretch>
            <a:fillRect/>
          </a:stretch>
        </p:blipFill>
        <p:spPr>
          <a:xfrm>
            <a:off x="7568565" y="834390"/>
            <a:ext cx="3888105" cy="1894840"/>
          </a:xfrm>
          <a:prstGeom prst="rect">
            <a:avLst/>
          </a:prstGeom>
        </p:spPr>
      </p:pic>
      <p:sp>
        <p:nvSpPr>
          <p:cNvPr id="5" name="文本框 4"/>
          <p:cNvSpPr txBox="1"/>
          <p:nvPr/>
        </p:nvSpPr>
        <p:spPr>
          <a:xfrm>
            <a:off x="751205" y="2868295"/>
            <a:ext cx="9986645" cy="3784600"/>
          </a:xfrm>
          <a:prstGeom prst="rect">
            <a:avLst/>
          </a:prstGeom>
          <a:noFill/>
        </p:spPr>
        <p:txBody>
          <a:bodyPr wrap="square" rtlCol="0" anchor="t">
            <a:spAutoFit/>
          </a:bodyPr>
          <a:lstStyle/>
          <a:p>
            <a:r>
              <a:rPr lang="zh-CN" altLang="en-US" sz="2400"/>
              <a:t>Release前面的点表示从作用域最顶层的命名空间开始。</a:t>
            </a:r>
          </a:p>
          <a:p>
            <a:r>
              <a:rPr lang="zh-CN" altLang="en-US" sz="2400"/>
              <a:t>这样.Release.Name就可解读为“通顶层命名空间开始查找 Release对象，然后在其中找Name对象”。</a:t>
            </a:r>
          </a:p>
          <a:p>
            <a:endParaRPr lang="zh-CN" altLang="en-US" sz="2400"/>
          </a:p>
          <a:p>
            <a:r>
              <a:rPr lang="zh-CN" altLang="en-US" sz="2400"/>
              <a:t>Release是一个Helm的内置对象。它可以显示从库中赋值的发布名称。</a:t>
            </a:r>
          </a:p>
          <a:p>
            <a:endParaRPr lang="zh-CN" altLang="en-US" sz="2400"/>
          </a:p>
          <a:p>
            <a:r>
              <a:rPr lang="zh-CN" altLang="en-US" sz="2400"/>
              <a:t>$ helm install --debug --dry-run goodly-guppy ./mychart</a:t>
            </a:r>
          </a:p>
          <a:p>
            <a:r>
              <a:rPr lang="zh-CN" altLang="en-US" sz="2400"/>
              <a:t>让服务器渲染模板，然后返回生成的清单文件</a:t>
            </a:r>
            <a:r>
              <a:rPr lang="zh-CN" altLang="en-US" sz="2400">
                <a:sym typeface="+mn-ea"/>
              </a:rPr>
              <a:t>。</a:t>
            </a:r>
            <a:endParaRPr lang="zh-CN" altLang="en-US" sz="2400"/>
          </a:p>
          <a:p>
            <a:r>
              <a:rPr lang="zh-CN" altLang="en-US" sz="2400"/>
              <a:t>使用--dry-run会使测试代码变得很简单，但不能保证Kubernetes本身会接受生成模板。</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4140"/>
            <a:ext cx="10515600" cy="1325563"/>
          </a:xfrm>
        </p:spPr>
        <p:txBody>
          <a:bodyPr/>
          <a:lstStyle/>
          <a:p>
            <a:r>
              <a:rPr lang="zh-CN" altLang="en-US"/>
              <a:t>内置对象</a:t>
            </a:r>
          </a:p>
        </p:txBody>
      </p:sp>
      <p:sp>
        <p:nvSpPr>
          <p:cNvPr id="3" name="内容占位符 2"/>
          <p:cNvSpPr>
            <a:spLocks noGrp="1"/>
          </p:cNvSpPr>
          <p:nvPr>
            <p:ph idx="1"/>
          </p:nvPr>
        </p:nvSpPr>
        <p:spPr>
          <a:xfrm>
            <a:off x="838200" y="995680"/>
            <a:ext cx="10515600" cy="5624195"/>
          </a:xfrm>
        </p:spPr>
        <p:txBody>
          <a:bodyPr>
            <a:noAutofit/>
          </a:bodyPr>
          <a:lstStyle/>
          <a:p>
            <a:r>
              <a:rPr lang="zh-CN" altLang="en-US" sz="2000"/>
              <a:t>Release： 该对象描述了版本发布本身。包含了以下对象：</a:t>
            </a:r>
          </a:p>
          <a:p>
            <a:pPr lvl="1"/>
            <a:r>
              <a:rPr lang="zh-CN" altLang="en-US" sz="1800"/>
              <a:t>Release.Name： release名称</a:t>
            </a:r>
          </a:p>
          <a:p>
            <a:pPr lvl="1"/>
            <a:r>
              <a:rPr lang="zh-CN" altLang="en-US" sz="1800"/>
              <a:t>Release.Namespace： 版本中包含的命名空间(如果manifest没有覆盖的话)</a:t>
            </a:r>
          </a:p>
          <a:p>
            <a:pPr lvl="1"/>
            <a:r>
              <a:rPr lang="zh-CN" altLang="en-US" sz="1800"/>
              <a:t>Release.IsUpgrade： 如果当前操作是升级或回滚的话，需要将该值设置为true</a:t>
            </a:r>
          </a:p>
          <a:p>
            <a:pPr lvl="1"/>
            <a:r>
              <a:rPr lang="zh-CN" altLang="en-US" sz="1800"/>
              <a:t>Release.IsInstall： 如果当前操作是安装的话，需要将该值设置为true</a:t>
            </a:r>
          </a:p>
          <a:p>
            <a:pPr lvl="1"/>
            <a:r>
              <a:rPr lang="zh-CN" altLang="en-US" sz="1800"/>
              <a:t>Release.Revision： 此次修订的版本号。安装时是1，每次升级或回滚都会自增</a:t>
            </a:r>
          </a:p>
          <a:p>
            <a:pPr lvl="1"/>
            <a:r>
              <a:rPr lang="zh-CN" altLang="en-US" sz="1800"/>
              <a:t>Release.Service： 该service用来渲染当前模板。Helm里一般是Helm</a:t>
            </a:r>
          </a:p>
          <a:p>
            <a:r>
              <a:rPr lang="zh-CN" altLang="en-US" sz="2000"/>
              <a:t>Values： Values是从values.yaml文件和用户提供的文件传进模板的。Values默认为空</a:t>
            </a:r>
          </a:p>
          <a:p>
            <a:r>
              <a:rPr lang="zh-CN" altLang="en-US" sz="2000"/>
              <a:t>Chart： Chart.yaml文件内容。 Chart.yaml里的任意数据在这里都可以可访问的。比如 {{ .Chart.Name }}-{{ .Chart.Version }} 会打印出 mychart-0.1.0</a:t>
            </a:r>
          </a:p>
          <a:p>
            <a:r>
              <a:rPr lang="zh-CN" altLang="en-US" sz="2000"/>
              <a:t>Files： 在chart中提供访问所有的非特殊文件。当你不能使用它访问模板时，你可以访问其他文件。 </a:t>
            </a:r>
          </a:p>
          <a:p>
            <a:pPr lvl="1"/>
            <a:r>
              <a:rPr lang="zh-CN" altLang="en-US" sz="1540"/>
              <a:t>Files.Get 通过文件名获取文件的方法。 （.Files.Getconfig.ini）</a:t>
            </a:r>
          </a:p>
          <a:p>
            <a:pPr lvl="1"/>
            <a:r>
              <a:rPr lang="zh-CN" altLang="en-US" sz="1800"/>
              <a:t>Files.GetBytes 用字节数组代替字符串获取文件内容的方法。 对图片之类的文件很有用</a:t>
            </a:r>
          </a:p>
          <a:p>
            <a:pPr lvl="1"/>
            <a:r>
              <a:rPr lang="zh-CN" altLang="en-US" sz="1800"/>
              <a:t>Files.Glob 用给定的shell glob模式匹配文件名返回文件列表的方法</a:t>
            </a:r>
          </a:p>
          <a:p>
            <a:pPr lvl="1"/>
            <a:r>
              <a:rPr lang="zh-CN" altLang="en-US" sz="1800"/>
              <a:t>Files.Lines 逐行读取文件内容的方法。迭代文件中每一行时很有用</a:t>
            </a:r>
          </a:p>
          <a:p>
            <a:pPr lvl="1"/>
            <a:r>
              <a:rPr lang="zh-CN" altLang="en-US" sz="1800"/>
              <a:t>Files.AsSecrets 使用Base 64编码字符串返回文件体的方法</a:t>
            </a:r>
          </a:p>
          <a:p>
            <a:pPr lvl="1"/>
            <a:r>
              <a:rPr lang="zh-CN" altLang="en-US" sz="1800"/>
              <a:t>Files.AsConfig 使用YAML格式返回文件体的方法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内置对象</a:t>
            </a:r>
            <a:endParaRPr lang="zh-CN" altLang="en-US"/>
          </a:p>
        </p:txBody>
      </p:sp>
      <p:sp>
        <p:nvSpPr>
          <p:cNvPr id="3" name="内容占位符 2"/>
          <p:cNvSpPr>
            <a:spLocks noGrp="1"/>
          </p:cNvSpPr>
          <p:nvPr>
            <p:ph idx="1"/>
          </p:nvPr>
        </p:nvSpPr>
        <p:spPr/>
        <p:txBody>
          <a:bodyPr>
            <a:normAutofit fontScale="90000"/>
          </a:bodyPr>
          <a:lstStyle/>
          <a:p>
            <a:r>
              <a:rPr lang="zh-CN" altLang="en-US">
                <a:sym typeface="+mn-ea"/>
              </a:rPr>
              <a:t>Capabilities： 提供关于Kubernetes集群支持功能的信息</a:t>
            </a:r>
            <a:endParaRPr lang="zh-CN" altLang="en-US"/>
          </a:p>
          <a:p>
            <a:pPr lvl="1"/>
            <a:r>
              <a:rPr lang="zh-CN" altLang="en-US">
                <a:sym typeface="+mn-ea"/>
              </a:rPr>
              <a:t>Capabilities.APIVersions 是一个版本集合</a:t>
            </a:r>
            <a:endParaRPr lang="zh-CN" altLang="en-US"/>
          </a:p>
          <a:p>
            <a:pPr lvl="1"/>
            <a:r>
              <a:rPr lang="zh-CN" altLang="en-US">
                <a:sym typeface="+mn-ea"/>
              </a:rPr>
              <a:t>Capabilities.APIVersions.Has $version 说明集群中的版本 (e.g., batch/v1) 或是资源 (e.g., apps/v1/Deployment) 是否可用</a:t>
            </a:r>
            <a:endParaRPr lang="zh-CN" altLang="en-US"/>
          </a:p>
          <a:p>
            <a:pPr lvl="1"/>
            <a:r>
              <a:rPr lang="zh-CN" altLang="en-US">
                <a:sym typeface="+mn-ea"/>
              </a:rPr>
              <a:t>Capabilities.KubeVersion 和 Capabilities.KubeVersion.Version 是Kubernetes的版本号</a:t>
            </a:r>
            <a:endParaRPr lang="zh-CN" altLang="en-US"/>
          </a:p>
          <a:p>
            <a:pPr lvl="1"/>
            <a:r>
              <a:rPr lang="zh-CN" altLang="en-US">
                <a:sym typeface="+mn-ea"/>
              </a:rPr>
              <a:t>Capabilities.KubeVersion.Major Kubernetes的主版本</a:t>
            </a:r>
            <a:endParaRPr lang="zh-CN" altLang="en-US"/>
          </a:p>
          <a:p>
            <a:pPr lvl="1"/>
            <a:r>
              <a:rPr lang="zh-CN" altLang="en-US">
                <a:sym typeface="+mn-ea"/>
              </a:rPr>
              <a:t>Capabilities.KubeVersion.Minor Kubernetes的次版本</a:t>
            </a:r>
            <a:endParaRPr lang="zh-CN" altLang="en-US"/>
          </a:p>
          <a:p>
            <a:r>
              <a:rPr lang="zh-CN" altLang="en-US">
                <a:sym typeface="+mn-ea"/>
              </a:rPr>
              <a:t>Template： 包含了已经被执行的当前模板信息</a:t>
            </a:r>
            <a:endParaRPr lang="zh-CN" altLang="en-US"/>
          </a:p>
          <a:p>
            <a:pPr lvl="1"/>
            <a:r>
              <a:rPr lang="zh-CN" altLang="en-US">
                <a:sym typeface="+mn-ea"/>
              </a:rPr>
              <a:t>Template.Name: 当前模板的命名空间文件路径 (e.g. mychart/templates/mytemplate.yaml)</a:t>
            </a:r>
            <a:endParaRPr lang="zh-CN" altLang="en-US"/>
          </a:p>
          <a:p>
            <a:pPr lvl="1"/>
            <a:r>
              <a:rPr lang="zh-CN" altLang="en-US">
                <a:sym typeface="+mn-ea"/>
              </a:rPr>
              <a:t>Template.BasePath: 当前chart模板目录的路径 (e.g. mychart/templates)</a:t>
            </a:r>
            <a:endParaRPr lang="zh-CN" altLang="en-US"/>
          </a:p>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Values 文件</a:t>
            </a:r>
          </a:p>
        </p:txBody>
      </p:sp>
      <p:sp>
        <p:nvSpPr>
          <p:cNvPr id="3" name="内容占位符 2"/>
          <p:cNvSpPr>
            <a:spLocks noGrp="1"/>
          </p:cNvSpPr>
          <p:nvPr>
            <p:ph idx="1"/>
          </p:nvPr>
        </p:nvSpPr>
        <p:spPr/>
        <p:txBody>
          <a:bodyPr/>
          <a:lstStyle/>
          <a:p>
            <a:r>
              <a:rPr lang="zh-CN" altLang="en-US"/>
              <a:t>Values提供了对传递到chart的值的访问方法， 其内容源包括了多个位置：</a:t>
            </a:r>
          </a:p>
          <a:p>
            <a:pPr lvl="1"/>
            <a:r>
              <a:rPr lang="zh-CN" altLang="en-US"/>
              <a:t>chart中的values.yaml文件</a:t>
            </a:r>
          </a:p>
          <a:p>
            <a:pPr lvl="1"/>
            <a:r>
              <a:rPr lang="zh-CN" altLang="en-US"/>
              <a:t>如果是子chart，就是父chart中的values.yaml文件</a:t>
            </a:r>
          </a:p>
          <a:p>
            <a:pPr lvl="1"/>
            <a:r>
              <a:rPr lang="zh-CN" altLang="en-US"/>
              <a:t>使用-f参数(helm install </a:t>
            </a:r>
            <a:r>
              <a:rPr lang="zh-CN" altLang="en-US">
                <a:solidFill>
                  <a:srgbClr val="FF0000"/>
                </a:solidFill>
              </a:rPr>
              <a:t>-f myvals.yaml</a:t>
            </a:r>
            <a:r>
              <a:rPr lang="zh-CN" altLang="en-US"/>
              <a:t> ./mychart)传递到 helm install 或 helm upgrade的values文件</a:t>
            </a:r>
          </a:p>
          <a:p>
            <a:pPr lvl="1"/>
            <a:r>
              <a:rPr lang="zh-CN" altLang="en-US"/>
              <a:t>使用--set (比如helm install </a:t>
            </a:r>
            <a:r>
              <a:rPr lang="zh-CN" altLang="en-US">
                <a:solidFill>
                  <a:srgbClr val="FF0000"/>
                </a:solidFill>
              </a:rPr>
              <a:t>--set foo=bar</a:t>
            </a:r>
            <a:r>
              <a:rPr lang="zh-CN" altLang="en-US"/>
              <a:t> ./mychart)传递的单个参数</a:t>
            </a:r>
          </a:p>
          <a:p>
            <a:pPr lvl="0"/>
            <a:r>
              <a:rPr lang="zh-CN" altLang="en-US"/>
              <a:t>顺序：默认使用values.yaml，可以被父chart的values.yaml覆盖，继而被用户提供values文件覆盖， 最后会被--set参数覆盖。</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组件</a:t>
            </a:r>
          </a:p>
        </p:txBody>
      </p:sp>
      <p:sp>
        <p:nvSpPr>
          <p:cNvPr id="3" name="内容占位符 2"/>
          <p:cNvSpPr>
            <a:spLocks noGrp="1"/>
          </p:cNvSpPr>
          <p:nvPr>
            <p:ph idx="1"/>
          </p:nvPr>
        </p:nvSpPr>
        <p:spPr>
          <a:xfrm>
            <a:off x="838200" y="1538605"/>
            <a:ext cx="10515600" cy="4951095"/>
          </a:xfrm>
        </p:spPr>
        <p:txBody>
          <a:bodyPr>
            <a:noAutofit/>
          </a:bodyPr>
          <a:lstStyle/>
          <a:p>
            <a:r>
              <a:rPr lang="zh-CN" altLang="en-US" sz="2400"/>
              <a:t>Helm是一个可执行文件，执行时分成两个不同的部分：</a:t>
            </a:r>
          </a:p>
          <a:p>
            <a:r>
              <a:rPr lang="zh-CN" altLang="en-US" sz="2400">
                <a:solidFill>
                  <a:srgbClr val="FF0000"/>
                </a:solidFill>
              </a:rPr>
              <a:t>Helm客户端</a:t>
            </a:r>
            <a:r>
              <a:rPr lang="zh-CN" altLang="en-US" sz="2400"/>
              <a:t> 是终端用户的命令行客户端。负责以下内容：</a:t>
            </a:r>
          </a:p>
          <a:p>
            <a:pPr lvl="1"/>
            <a:r>
              <a:rPr lang="zh-CN" altLang="en-US" sz="1800"/>
              <a:t>本地chart开发</a:t>
            </a:r>
          </a:p>
          <a:p>
            <a:pPr lvl="1"/>
            <a:r>
              <a:rPr lang="zh-CN" altLang="en-US" sz="1800"/>
              <a:t>管理仓库</a:t>
            </a:r>
          </a:p>
          <a:p>
            <a:pPr lvl="1"/>
            <a:r>
              <a:rPr lang="zh-CN" altLang="en-US" sz="1800"/>
              <a:t>管理发布</a:t>
            </a:r>
          </a:p>
          <a:p>
            <a:pPr lvl="1"/>
            <a:r>
              <a:rPr lang="zh-CN" altLang="en-US" sz="1800"/>
              <a:t>与Helm库建立接口</a:t>
            </a:r>
          </a:p>
          <a:p>
            <a:pPr lvl="1"/>
            <a:r>
              <a:rPr lang="zh-CN" altLang="en-US" sz="1800"/>
              <a:t>发送安装的chart</a:t>
            </a:r>
          </a:p>
          <a:p>
            <a:pPr lvl="1"/>
            <a:r>
              <a:rPr lang="zh-CN" altLang="en-US" sz="1800"/>
              <a:t>发送升级或卸载现有发布的请求</a:t>
            </a:r>
            <a:endParaRPr lang="zh-CN" altLang="en-US"/>
          </a:p>
          <a:p>
            <a:r>
              <a:rPr lang="zh-CN" altLang="en-US" sz="2400">
                <a:solidFill>
                  <a:srgbClr val="FF0000"/>
                </a:solidFill>
              </a:rPr>
              <a:t>Helm库</a:t>
            </a:r>
            <a:r>
              <a:rPr lang="zh-CN" altLang="en-US" sz="2400"/>
              <a:t> 提供执行所有Helm操作的逻辑。与Kubernetes API服务交互并提供以下功能：</a:t>
            </a:r>
          </a:p>
          <a:p>
            <a:pPr lvl="1"/>
            <a:r>
              <a:rPr lang="zh-CN" altLang="en-US" sz="1800"/>
              <a:t>结合chart和配置来构建版本</a:t>
            </a:r>
          </a:p>
          <a:p>
            <a:pPr lvl="1"/>
            <a:r>
              <a:rPr lang="zh-CN" altLang="en-US" sz="1800"/>
              <a:t>将chart安装到Kubernetes中，并提供后续发布对象</a:t>
            </a:r>
          </a:p>
          <a:p>
            <a:pPr lvl="1"/>
            <a:r>
              <a:rPr lang="zh-CN" altLang="en-US" sz="1800"/>
              <a:t>与Kubernetes交互升级和卸载chart</a:t>
            </a:r>
          </a:p>
          <a:p>
            <a:pPr lvl="0"/>
            <a:r>
              <a:rPr lang="zh-CN" altLang="en-US" sz="2000"/>
              <a:t>独立的Helm库封装了Helm逻辑以便不同的客户端可以使用它。</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rcRect l="23394" t="23701" r="25370" b="9601"/>
          <a:stretch>
            <a:fillRect/>
          </a:stretch>
        </p:blipFill>
        <p:spPr>
          <a:xfrm>
            <a:off x="368935" y="102870"/>
            <a:ext cx="9084945" cy="665289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模板函数和流水线</a:t>
            </a:r>
          </a:p>
        </p:txBody>
      </p:sp>
      <p:sp>
        <p:nvSpPr>
          <p:cNvPr id="3" name="内容占位符 2"/>
          <p:cNvSpPr>
            <a:spLocks noGrp="1"/>
          </p:cNvSpPr>
          <p:nvPr>
            <p:ph idx="1"/>
          </p:nvPr>
        </p:nvSpPr>
        <p:spPr/>
        <p:txBody>
          <a:bodyPr/>
          <a:lstStyle/>
          <a:p>
            <a:r>
              <a:rPr lang="zh-CN" altLang="en-US"/>
              <a:t>管道符</a:t>
            </a:r>
          </a:p>
          <a:p>
            <a:r>
              <a:rPr lang="zh-CN" altLang="en-US"/>
              <a:t>drink: {{ quote .Values.favorite.drink }}</a:t>
            </a:r>
          </a:p>
          <a:p>
            <a:r>
              <a:rPr lang="zh-CN" altLang="en-US">
                <a:sym typeface="+mn-ea"/>
              </a:rPr>
              <a:t>drink: </a:t>
            </a:r>
            <a:r>
              <a:rPr lang="zh-CN" altLang="en-US"/>
              <a:t>{{ .Values.favorite.drink | quote }}</a:t>
            </a:r>
          </a:p>
          <a:p>
            <a:r>
              <a:rPr lang="zh-CN" altLang="en-US"/>
              <a:t>{{ .Values.favorite.food | upper | quote }}</a:t>
            </a:r>
          </a:p>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模板功能</a:t>
            </a:r>
          </a:p>
        </p:txBody>
      </p:sp>
      <p:sp>
        <p:nvSpPr>
          <p:cNvPr id="3" name="内容占位符 2"/>
          <p:cNvSpPr>
            <a:spLocks noGrp="1"/>
          </p:cNvSpPr>
          <p:nvPr>
            <p:ph idx="1"/>
          </p:nvPr>
        </p:nvSpPr>
        <p:spPr>
          <a:xfrm>
            <a:off x="838200" y="1502410"/>
            <a:ext cx="10515600" cy="4994910"/>
          </a:xfrm>
        </p:spPr>
        <p:txBody>
          <a:bodyPr>
            <a:normAutofit fontScale="90000"/>
          </a:bodyPr>
          <a:lstStyle/>
          <a:p>
            <a:r>
              <a:rPr lang="zh-CN" altLang="en-US" sz="3200">
                <a:sym typeface="+mn-ea"/>
              </a:rPr>
              <a:t>value: {{ .Values.who | </a:t>
            </a:r>
            <a:r>
              <a:rPr lang="zh-CN" altLang="en-US" sz="3200">
                <a:solidFill>
                  <a:srgbClr val="FF0000"/>
                </a:solidFill>
                <a:sym typeface="+mn-ea"/>
              </a:rPr>
              <a:t>quote </a:t>
            </a:r>
            <a:r>
              <a:rPr lang="zh-CN" altLang="en-US" sz="3200">
                <a:sym typeface="+mn-ea"/>
              </a:rPr>
              <a:t>}}</a:t>
            </a:r>
            <a:r>
              <a:rPr lang="en-US" altLang="zh-CN" sz="3200">
                <a:sym typeface="+mn-ea"/>
              </a:rPr>
              <a:t>         	(使用整型时 不quote)</a:t>
            </a:r>
            <a:endParaRPr lang="zh-CN" altLang="en-US" sz="3200"/>
          </a:p>
          <a:p>
            <a:r>
              <a:rPr lang="zh-CN" altLang="en-US" sz="3200">
                <a:sym typeface="+mn-ea"/>
              </a:rPr>
              <a:t>value: {{ .Values.who</a:t>
            </a:r>
            <a:r>
              <a:rPr lang="en-US" altLang="zh-CN" sz="3200">
                <a:sym typeface="+mn-ea"/>
              </a:rPr>
              <a:t> </a:t>
            </a:r>
            <a:r>
              <a:rPr lang="zh-CN" altLang="en-US" sz="3200">
                <a:sym typeface="+mn-ea"/>
              </a:rPr>
              <a:t>| </a:t>
            </a:r>
            <a:r>
              <a:rPr lang="en-US" altLang="zh-CN" sz="3200">
                <a:solidFill>
                  <a:srgbClr val="FF0000"/>
                </a:solidFill>
                <a:sym typeface="+mn-ea"/>
              </a:rPr>
              <a:t>repeat</a:t>
            </a:r>
            <a:r>
              <a:rPr lang="en-US" altLang="zh-CN" sz="3200">
                <a:sym typeface="+mn-ea"/>
              </a:rPr>
              <a:t> 5</a:t>
            </a:r>
            <a:r>
              <a:rPr lang="zh-CN" altLang="en-US" sz="3200">
                <a:sym typeface="+mn-ea"/>
              </a:rPr>
              <a:t> </a:t>
            </a:r>
            <a:r>
              <a:rPr lang="en-US" altLang="zh-CN" sz="3200">
                <a:sym typeface="+mn-ea"/>
              </a:rPr>
              <a:t>| quoto</a:t>
            </a:r>
            <a:r>
              <a:rPr lang="zh-CN" altLang="en-US" sz="3200">
                <a:sym typeface="+mn-ea"/>
              </a:rPr>
              <a:t>}}</a:t>
            </a:r>
            <a:endParaRPr lang="zh-CN" altLang="en-US" sz="3200"/>
          </a:p>
          <a:p>
            <a:r>
              <a:rPr lang="zh-CN" altLang="en-US" sz="3200">
                <a:sym typeface="+mn-ea"/>
              </a:rPr>
              <a:t>value: {{</a:t>
            </a:r>
            <a:r>
              <a:rPr lang="en-US" altLang="zh-CN" sz="3200">
                <a:sym typeface="+mn-ea"/>
              </a:rPr>
              <a:t> </a:t>
            </a:r>
            <a:r>
              <a:rPr lang="zh-CN" altLang="en-US" sz="3200">
                <a:sym typeface="+mn-ea"/>
              </a:rPr>
              <a:t>.Values.who | </a:t>
            </a:r>
            <a:r>
              <a:rPr lang="zh-CN" altLang="en-US" sz="3200">
                <a:solidFill>
                  <a:srgbClr val="FF0000"/>
                </a:solidFill>
                <a:sym typeface="+mn-ea"/>
              </a:rPr>
              <a:t>lower </a:t>
            </a:r>
            <a:r>
              <a:rPr lang="zh-CN" altLang="en-US" sz="3200">
                <a:sym typeface="+mn-ea"/>
              </a:rPr>
              <a:t>| </a:t>
            </a:r>
            <a:r>
              <a:rPr lang="en-US" altLang="zh-CN" sz="3200">
                <a:solidFill>
                  <a:srgbClr val="FF0000"/>
                </a:solidFill>
                <a:sym typeface="+mn-ea"/>
              </a:rPr>
              <a:t>upper </a:t>
            </a:r>
            <a:r>
              <a:rPr lang="zh-CN" altLang="en-US" sz="3200">
                <a:sym typeface="+mn-ea"/>
              </a:rPr>
              <a:t>}}</a:t>
            </a:r>
            <a:endParaRPr lang="zh-CN" altLang="en-US" sz="3200"/>
          </a:p>
          <a:p>
            <a:r>
              <a:rPr lang="zh-CN" altLang="en-US" sz="3200"/>
              <a:t>value: {{ </a:t>
            </a:r>
            <a:r>
              <a:rPr lang="zh-CN" altLang="en-US" sz="3200">
                <a:solidFill>
                  <a:srgbClr val="FF0000"/>
                </a:solidFill>
              </a:rPr>
              <a:t>include </a:t>
            </a:r>
            <a:r>
              <a:rPr lang="zh-CN" altLang="en-US" sz="3200"/>
              <a:t>"mytpl" . | lower | quote }}</a:t>
            </a:r>
          </a:p>
          <a:p>
            <a:r>
              <a:rPr lang="zh-CN" altLang="en-US" sz="3200"/>
              <a:t>value: {{ </a:t>
            </a:r>
            <a:r>
              <a:rPr lang="zh-CN" altLang="en-US" sz="3200">
                <a:solidFill>
                  <a:srgbClr val="FF0000"/>
                </a:solidFill>
              </a:rPr>
              <a:t>required </a:t>
            </a:r>
            <a:r>
              <a:rPr lang="zh-CN" altLang="en-US" sz="3200"/>
              <a:t>"A valid entry required!" .Values.who }}</a:t>
            </a:r>
          </a:p>
          <a:p>
            <a:r>
              <a:rPr lang="zh-CN" altLang="en-US" sz="3200">
                <a:sym typeface="+mn-ea"/>
              </a:rPr>
              <a:t>value: {{</a:t>
            </a:r>
            <a:r>
              <a:rPr lang="en-US" altLang="zh-CN" sz="3200">
                <a:sym typeface="+mn-ea"/>
              </a:rPr>
              <a:t> </a:t>
            </a:r>
            <a:r>
              <a:rPr lang="zh-CN" altLang="en-US" sz="3200">
                <a:sym typeface="+mn-ea"/>
              </a:rPr>
              <a:t>.Values.who | </a:t>
            </a:r>
            <a:r>
              <a:rPr lang="en-US" sz="3200">
                <a:solidFill>
                  <a:srgbClr val="FF0000"/>
                </a:solidFill>
                <a:sym typeface="+mn-ea"/>
              </a:rPr>
              <a:t>default </a:t>
            </a:r>
            <a:r>
              <a:rPr lang="zh-CN" altLang="en-US" sz="3200">
                <a:sym typeface="+mn-ea"/>
              </a:rPr>
              <a:t>"</a:t>
            </a:r>
            <a:r>
              <a:rPr lang="en-US" sz="3200">
                <a:sym typeface="+mn-ea"/>
              </a:rPr>
              <a:t>my-default-value</a:t>
            </a:r>
            <a:r>
              <a:rPr lang="zh-CN" altLang="en-US" sz="3200">
                <a:sym typeface="+mn-ea"/>
              </a:rPr>
              <a:t>"</a:t>
            </a:r>
            <a:r>
              <a:rPr lang="en-US" altLang="zh-CN" sz="3200">
                <a:sym typeface="+mn-ea"/>
              </a:rPr>
              <a:t> </a:t>
            </a:r>
            <a:r>
              <a:rPr lang="zh-CN" altLang="en-US" sz="3200">
                <a:sym typeface="+mn-ea"/>
              </a:rPr>
              <a:t>}}</a:t>
            </a:r>
          </a:p>
          <a:p>
            <a:r>
              <a:rPr lang="zh-CN" altLang="en-US" sz="3200">
                <a:sym typeface="+mn-ea"/>
              </a:rPr>
              <a:t>value: {{</a:t>
            </a:r>
            <a:r>
              <a:rPr lang="en-US" altLang="zh-CN" sz="3200">
                <a:sym typeface="+mn-ea"/>
              </a:rPr>
              <a:t> </a:t>
            </a:r>
            <a:r>
              <a:rPr lang="zh-CN" altLang="en-US" sz="3200">
                <a:sym typeface="+mn-ea"/>
              </a:rPr>
              <a:t>.Values.who</a:t>
            </a:r>
            <a:r>
              <a:rPr lang="en-US" altLang="zh-CN" sz="3200">
                <a:sym typeface="+mn-ea"/>
              </a:rPr>
              <a:t> | </a:t>
            </a:r>
            <a:r>
              <a:rPr lang="en-US" altLang="zh-CN" sz="3200">
                <a:solidFill>
                  <a:srgbClr val="FF0000"/>
                </a:solidFill>
                <a:sym typeface="+mn-ea"/>
              </a:rPr>
              <a:t>indent </a:t>
            </a:r>
            <a:r>
              <a:rPr lang="en-US" altLang="zh-CN" sz="3200">
                <a:sym typeface="+mn-ea"/>
              </a:rPr>
              <a:t>6 }}</a:t>
            </a:r>
            <a:endParaRPr lang="zh-CN" altLang="en-US" sz="3200">
              <a:sym typeface="+mn-ea"/>
            </a:endParaRPr>
          </a:p>
          <a:p>
            <a:r>
              <a:rPr lang="zh-CN" altLang="en-US" sz="3200">
                <a:sym typeface="+mn-ea"/>
              </a:rPr>
              <a:t>value: {{</a:t>
            </a:r>
            <a:r>
              <a:rPr lang="en-US" altLang="zh-CN" sz="3200">
                <a:sym typeface="+mn-ea"/>
              </a:rPr>
              <a:t> </a:t>
            </a:r>
            <a:r>
              <a:rPr lang="zh-CN" altLang="en-US" sz="3200">
                <a:sym typeface="+mn-ea"/>
              </a:rPr>
              <a:t>.Values.who</a:t>
            </a:r>
            <a:r>
              <a:rPr lang="en-US" altLang="zh-CN" sz="3200">
                <a:sym typeface="+mn-ea"/>
              </a:rPr>
              <a:t> | </a:t>
            </a:r>
            <a:r>
              <a:rPr lang="en-US" altLang="zh-CN" sz="3200">
                <a:solidFill>
                  <a:srgbClr val="FF0000"/>
                </a:solidFill>
                <a:sym typeface="+mn-ea"/>
              </a:rPr>
              <a:t>nindent </a:t>
            </a:r>
            <a:r>
              <a:rPr lang="en-US" altLang="zh-CN" sz="3200">
                <a:sym typeface="+mn-ea"/>
              </a:rPr>
              <a:t>6 }} 		(在字符串开头添加新行)</a:t>
            </a:r>
            <a:endParaRPr lang="zh-CN" altLang="en-US" sz="3200"/>
          </a:p>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流控制</a:t>
            </a:r>
          </a:p>
        </p:txBody>
      </p:sp>
      <p:sp>
        <p:nvSpPr>
          <p:cNvPr id="3" name="内容占位符 2"/>
          <p:cNvSpPr>
            <a:spLocks noGrp="1"/>
          </p:cNvSpPr>
          <p:nvPr>
            <p:ph idx="1"/>
          </p:nvPr>
        </p:nvSpPr>
        <p:spPr>
          <a:xfrm>
            <a:off x="838200" y="1825625"/>
            <a:ext cx="4250055" cy="4351655"/>
          </a:xfrm>
        </p:spPr>
        <p:txBody>
          <a:bodyPr/>
          <a:lstStyle/>
          <a:p>
            <a:r>
              <a:rPr lang="zh-CN" altLang="en-US"/>
              <a:t>{{ if PIPELINE }}</a:t>
            </a:r>
          </a:p>
          <a:p>
            <a:r>
              <a:rPr lang="zh-CN" altLang="en-US"/>
              <a:t>  # Do something</a:t>
            </a:r>
          </a:p>
          <a:p>
            <a:r>
              <a:rPr lang="zh-CN" altLang="en-US"/>
              <a:t>{{ else if OTHER PIPELINE }}</a:t>
            </a:r>
          </a:p>
          <a:p>
            <a:r>
              <a:rPr lang="zh-CN" altLang="en-US"/>
              <a:t>  # Do something else</a:t>
            </a:r>
          </a:p>
          <a:p>
            <a:r>
              <a:rPr lang="zh-CN" altLang="en-US"/>
              <a:t>{{ else }}</a:t>
            </a:r>
          </a:p>
          <a:p>
            <a:r>
              <a:rPr lang="zh-CN" altLang="en-US"/>
              <a:t>  # Default case</a:t>
            </a:r>
          </a:p>
          <a:p>
            <a:r>
              <a:rPr lang="zh-CN" altLang="en-US"/>
              <a:t>{{ end }}</a:t>
            </a:r>
          </a:p>
          <a:p>
            <a:endParaRPr lang="zh-CN" altLang="en-US"/>
          </a:p>
        </p:txBody>
      </p:sp>
      <p:sp>
        <p:nvSpPr>
          <p:cNvPr id="4" name="文本框 3"/>
          <p:cNvSpPr txBox="1"/>
          <p:nvPr/>
        </p:nvSpPr>
        <p:spPr>
          <a:xfrm>
            <a:off x="5664835" y="3815715"/>
            <a:ext cx="5563870" cy="2676525"/>
          </a:xfrm>
          <a:prstGeom prst="rect">
            <a:avLst/>
          </a:prstGeom>
          <a:noFill/>
        </p:spPr>
        <p:txBody>
          <a:bodyPr wrap="square" rtlCol="0" anchor="t">
            <a:spAutoFit/>
          </a:bodyPr>
          <a:lstStyle/>
          <a:p>
            <a:r>
              <a:rPr lang="zh-CN" altLang="en-US" sz="2400"/>
              <a:t>管道会被设置为 false：</a:t>
            </a:r>
          </a:p>
          <a:p>
            <a:endParaRPr lang="zh-CN" altLang="en-US" sz="2400"/>
          </a:p>
          <a:p>
            <a:r>
              <a:rPr lang="zh-CN" altLang="en-US" sz="2400"/>
              <a:t>布尔false</a:t>
            </a:r>
          </a:p>
          <a:p>
            <a:r>
              <a:rPr lang="zh-CN" altLang="en-US" sz="2400"/>
              <a:t>数字0</a:t>
            </a:r>
          </a:p>
          <a:p>
            <a:r>
              <a:rPr lang="zh-CN" altLang="en-US" sz="2400"/>
              <a:t>空字符串</a:t>
            </a:r>
          </a:p>
          <a:p>
            <a:r>
              <a:rPr lang="zh-CN" altLang="en-US" sz="2400"/>
              <a:t>nil (空或null)</a:t>
            </a:r>
          </a:p>
          <a:p>
            <a:r>
              <a:rPr lang="zh-CN" altLang="en-US" sz="2400"/>
              <a:t>空集合(map, slice, tuple, dict, array)</a:t>
            </a:r>
          </a:p>
        </p:txBody>
      </p:sp>
      <p:pic>
        <p:nvPicPr>
          <p:cNvPr id="5" name="图片 4"/>
          <p:cNvPicPr>
            <a:picLocks noChangeAspect="1"/>
          </p:cNvPicPr>
          <p:nvPr/>
        </p:nvPicPr>
        <p:blipFill>
          <a:blip r:embed="rId2"/>
          <a:srcRect l="25345" t="28974" r="39866" b="38408"/>
          <a:stretch>
            <a:fillRect/>
          </a:stretch>
        </p:blipFill>
        <p:spPr>
          <a:xfrm>
            <a:off x="5497830" y="448310"/>
            <a:ext cx="5788660" cy="30530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流控制</a:t>
            </a:r>
            <a:endParaRPr lang="zh-CN" altLang="en-US"/>
          </a:p>
        </p:txBody>
      </p:sp>
      <p:sp>
        <p:nvSpPr>
          <p:cNvPr id="3" name="内容占位符 2"/>
          <p:cNvSpPr>
            <a:spLocks noGrp="1"/>
          </p:cNvSpPr>
          <p:nvPr>
            <p:ph idx="1"/>
          </p:nvPr>
        </p:nvSpPr>
        <p:spPr>
          <a:xfrm>
            <a:off x="600075" y="1395730"/>
            <a:ext cx="11235055" cy="4973320"/>
          </a:xfrm>
        </p:spPr>
        <p:txBody>
          <a:bodyPr>
            <a:noAutofit/>
          </a:bodyPr>
          <a:lstStyle/>
          <a:p>
            <a:r>
              <a:rPr lang="zh-CN" altLang="en-US"/>
              <a:t>{{ with PIPELINE }}</a:t>
            </a:r>
          </a:p>
          <a:p>
            <a:r>
              <a:rPr lang="zh-CN" altLang="en-US"/>
              <a:t>  # restricted scope</a:t>
            </a:r>
          </a:p>
          <a:p>
            <a:r>
              <a:rPr lang="zh-CN" altLang="en-US"/>
              <a:t>{{ end }}</a:t>
            </a:r>
          </a:p>
          <a:p>
            <a:endParaRPr lang="zh-CN" altLang="en-US"/>
          </a:p>
          <a:p>
            <a:r>
              <a:rPr lang="zh-CN" altLang="en-US"/>
              <a:t>.是对 </a:t>
            </a:r>
            <a:r>
              <a:rPr lang="zh-CN" altLang="en-US">
                <a:solidFill>
                  <a:srgbClr val="FF0000"/>
                </a:solidFill>
              </a:rPr>
              <a:t>当前作用域</a:t>
            </a:r>
            <a:r>
              <a:rPr lang="zh-CN" altLang="en-US"/>
              <a:t> 的引用。因此 .Values就是告诉模板在当前作用域查找Values对象。</a:t>
            </a:r>
          </a:p>
          <a:p>
            <a:r>
              <a:rPr lang="zh-CN" altLang="en-US"/>
              <a:t>with允许你为特定对象设定当前作用域(.)。</a:t>
            </a:r>
          </a:p>
          <a:p>
            <a:r>
              <a:rPr lang="zh-CN" altLang="en-US"/>
              <a:t>在限定的作用域内，无法使用.访问父作用域的对象</a:t>
            </a:r>
            <a:r>
              <a:rPr lang="en-US" altLang="zh-CN"/>
              <a:t>(Release.Name)</a:t>
            </a:r>
            <a:r>
              <a:rPr lang="zh-CN" altLang="en-US"/>
              <a:t>。</a:t>
            </a:r>
          </a:p>
          <a:p>
            <a:r>
              <a:rPr lang="zh-CN" altLang="en-US"/>
              <a:t>或者，我们可以使用</a:t>
            </a:r>
            <a:r>
              <a:rPr lang="zh-CN" altLang="en-US">
                <a:solidFill>
                  <a:srgbClr val="FF0000"/>
                </a:solidFill>
              </a:rPr>
              <a:t>$</a:t>
            </a:r>
            <a:r>
              <a:rPr lang="zh-CN" altLang="en-US"/>
              <a:t>从父作用域中访问Release.Name对象。</a:t>
            </a:r>
          </a:p>
          <a:p>
            <a:r>
              <a:rPr lang="zh-CN" altLang="en-US"/>
              <a:t>当模板开始执行后$会被映射到根作用域，且执行过程中不会更改</a:t>
            </a:r>
            <a:r>
              <a:rPr lang="zh-CN" altLang="en-US">
                <a:sym typeface="+mn-ea"/>
              </a:rPr>
              <a:t>。</a:t>
            </a:r>
          </a:p>
          <a:p>
            <a:pPr lvl="1"/>
            <a:r>
              <a:rPr lang="zh-CN" altLang="en-US"/>
              <a:t>{{ $.Release.Name }}</a:t>
            </a:r>
          </a:p>
        </p:txBody>
      </p:sp>
      <p:pic>
        <p:nvPicPr>
          <p:cNvPr id="4" name="图片 3"/>
          <p:cNvPicPr>
            <a:picLocks noChangeAspect="1"/>
          </p:cNvPicPr>
          <p:nvPr/>
        </p:nvPicPr>
        <p:blipFill>
          <a:blip r:embed="rId2"/>
          <a:srcRect l="25153" t="44040" r="49040" b="26310"/>
          <a:stretch>
            <a:fillRect/>
          </a:stretch>
        </p:blipFill>
        <p:spPr>
          <a:xfrm>
            <a:off x="6459855" y="300355"/>
            <a:ext cx="4680585" cy="30257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流控制</a:t>
            </a:r>
            <a:endParaRPr lang="zh-CN" altLang="en-US"/>
          </a:p>
        </p:txBody>
      </p:sp>
      <p:pic>
        <p:nvPicPr>
          <p:cNvPr id="4" name="内容占位符 3"/>
          <p:cNvPicPr>
            <a:picLocks noGrp="1" noChangeAspect="1"/>
          </p:cNvPicPr>
          <p:nvPr>
            <p:ph idx="1"/>
          </p:nvPr>
        </p:nvPicPr>
        <p:blipFill>
          <a:blip r:embed="rId2"/>
          <a:srcRect l="25249" t="49707" r="65214" b="26470"/>
          <a:stretch>
            <a:fillRect/>
          </a:stretch>
        </p:blipFill>
        <p:spPr>
          <a:xfrm>
            <a:off x="1059815" y="1782445"/>
            <a:ext cx="1563370" cy="2197735"/>
          </a:xfrm>
          <a:prstGeom prst="rect">
            <a:avLst/>
          </a:prstGeom>
        </p:spPr>
      </p:pic>
      <p:sp>
        <p:nvSpPr>
          <p:cNvPr id="5" name="文本框 4"/>
          <p:cNvSpPr txBox="1"/>
          <p:nvPr/>
        </p:nvSpPr>
        <p:spPr>
          <a:xfrm>
            <a:off x="1149350" y="3980180"/>
            <a:ext cx="1443355" cy="398780"/>
          </a:xfrm>
          <a:prstGeom prst="rect">
            <a:avLst/>
          </a:prstGeom>
          <a:noFill/>
        </p:spPr>
        <p:txBody>
          <a:bodyPr wrap="square" rtlCol="0" anchor="t">
            <a:spAutoFit/>
          </a:bodyPr>
          <a:lstStyle/>
          <a:p>
            <a:r>
              <a:rPr lang="zh-CN" altLang="en-US" sz="2000"/>
              <a:t>values.yaml</a:t>
            </a:r>
          </a:p>
        </p:txBody>
      </p:sp>
      <p:pic>
        <p:nvPicPr>
          <p:cNvPr id="6" name="图片 5"/>
          <p:cNvPicPr>
            <a:picLocks noChangeAspect="1"/>
          </p:cNvPicPr>
          <p:nvPr/>
        </p:nvPicPr>
        <p:blipFill>
          <a:blip r:embed="rId3"/>
          <a:srcRect l="25400" t="29383" r="48427" b="28331"/>
          <a:stretch>
            <a:fillRect/>
          </a:stretch>
        </p:blipFill>
        <p:spPr>
          <a:xfrm>
            <a:off x="2891790" y="1433830"/>
            <a:ext cx="4661535" cy="4236720"/>
          </a:xfrm>
          <a:prstGeom prst="rect">
            <a:avLst/>
          </a:prstGeom>
        </p:spPr>
      </p:pic>
      <p:sp>
        <p:nvSpPr>
          <p:cNvPr id="7" name="文本框 6"/>
          <p:cNvSpPr txBox="1"/>
          <p:nvPr/>
        </p:nvSpPr>
        <p:spPr>
          <a:xfrm>
            <a:off x="7607935" y="1844675"/>
            <a:ext cx="4463415" cy="3784600"/>
          </a:xfrm>
          <a:prstGeom prst="rect">
            <a:avLst/>
          </a:prstGeom>
          <a:noFill/>
        </p:spPr>
        <p:txBody>
          <a:bodyPr wrap="square" rtlCol="0" anchor="t">
            <a:spAutoFit/>
          </a:bodyPr>
          <a:lstStyle/>
          <a:p>
            <a:r>
              <a:rPr lang="zh-CN" altLang="en-US" sz="2400"/>
              <a:t>range操作符也</a:t>
            </a:r>
            <a:r>
              <a:rPr lang="zh-CN" altLang="en-US" sz="2400">
                <a:sym typeface="+mn-ea"/>
              </a:rPr>
              <a:t>设置了.的作用域</a:t>
            </a:r>
            <a:r>
              <a:rPr lang="zh-CN" altLang="en-US" sz="2400"/>
              <a:t>。</a:t>
            </a:r>
          </a:p>
          <a:p>
            <a:endParaRPr lang="zh-CN" altLang="en-US" sz="2400"/>
          </a:p>
          <a:p>
            <a:r>
              <a:rPr lang="zh-CN" altLang="en-US" sz="2400"/>
              <a:t>每一次循环，.都会设置为当前的</a:t>
            </a:r>
            <a:r>
              <a:rPr lang="en-US" altLang="zh-CN" sz="2400"/>
              <a:t>pizzaTopping</a:t>
            </a:r>
            <a:r>
              <a:rPr lang="zh-CN" altLang="en-US" sz="2400"/>
              <a:t>。 </a:t>
            </a:r>
          </a:p>
          <a:p>
            <a:endParaRPr lang="zh-CN" altLang="en-US" sz="2400"/>
          </a:p>
          <a:p>
            <a:r>
              <a:rPr lang="zh-CN" altLang="en-US" sz="2400"/>
              <a:t>我们可以直接发送.的值给管道</a:t>
            </a:r>
            <a:r>
              <a:rPr lang="zh-CN" altLang="en-US" sz="2400">
                <a:sym typeface="+mn-ea"/>
              </a:rPr>
              <a:t>。</a:t>
            </a:r>
          </a:p>
          <a:p>
            <a:endParaRPr lang="zh-CN" altLang="en-US" sz="2400"/>
          </a:p>
          <a:p>
            <a:endParaRPr lang="zh-CN" altLang="en-US" sz="2400"/>
          </a:p>
          <a:p>
            <a:r>
              <a:rPr lang="zh-CN" altLang="en-US" sz="2400">
                <a:sym typeface="+mn-ea"/>
              </a:rPr>
              <a:t>|-</a:t>
            </a:r>
            <a:r>
              <a:rPr lang="en-US" altLang="zh-CN" sz="2400">
                <a:sym typeface="+mn-ea"/>
              </a:rPr>
              <a:t>        </a:t>
            </a:r>
            <a:r>
              <a:rPr lang="zh-CN" altLang="en-US" sz="2400">
                <a:sym typeface="+mn-ea"/>
              </a:rPr>
              <a:t>YAML中是指多行字符串</a:t>
            </a:r>
            <a:endParaRPr lang="zh-CN" altLang="en-US" sz="2400"/>
          </a:p>
          <a:p>
            <a:endParaRPr lang="zh-CN" altLang="en-US"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变量</a:t>
            </a:r>
          </a:p>
        </p:txBody>
      </p:sp>
      <p:pic>
        <p:nvPicPr>
          <p:cNvPr id="4" name="内容占位符 3"/>
          <p:cNvPicPr>
            <a:picLocks noGrp="1" noChangeAspect="1"/>
          </p:cNvPicPr>
          <p:nvPr>
            <p:ph idx="1"/>
          </p:nvPr>
        </p:nvPicPr>
        <p:blipFill>
          <a:blip r:embed="rId2"/>
          <a:srcRect l="25435" t="37733" r="48810" b="26848"/>
          <a:stretch>
            <a:fillRect/>
          </a:stretch>
        </p:blipFill>
        <p:spPr>
          <a:xfrm>
            <a:off x="742315" y="2185035"/>
            <a:ext cx="4076065" cy="3167380"/>
          </a:xfrm>
          <a:prstGeom prst="rect">
            <a:avLst/>
          </a:prstGeom>
        </p:spPr>
      </p:pic>
      <p:pic>
        <p:nvPicPr>
          <p:cNvPr id="6" name="图片 5"/>
          <p:cNvPicPr>
            <a:picLocks noChangeAspect="1"/>
          </p:cNvPicPr>
          <p:nvPr/>
        </p:nvPicPr>
        <p:blipFill>
          <a:blip r:embed="rId3"/>
          <a:srcRect l="25488" t="30022" r="42042" b="55701"/>
          <a:stretch>
            <a:fillRect/>
          </a:stretch>
        </p:blipFill>
        <p:spPr>
          <a:xfrm>
            <a:off x="5347335" y="2185035"/>
            <a:ext cx="5871210" cy="1617345"/>
          </a:xfrm>
          <a:prstGeom prst="rect">
            <a:avLst/>
          </a:prstGeom>
        </p:spPr>
      </p:pic>
      <p:pic>
        <p:nvPicPr>
          <p:cNvPr id="7" name="图片 6"/>
          <p:cNvPicPr>
            <a:picLocks noChangeAspect="1"/>
          </p:cNvPicPr>
          <p:nvPr/>
        </p:nvPicPr>
        <p:blipFill>
          <a:blip r:embed="rId4"/>
          <a:srcRect l="26073" t="68018" r="63551" b="16969"/>
          <a:stretch>
            <a:fillRect/>
          </a:stretch>
        </p:blipFill>
        <p:spPr>
          <a:xfrm>
            <a:off x="5572760" y="4302760"/>
            <a:ext cx="1612265" cy="149669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命名模板</a:t>
            </a:r>
          </a:p>
        </p:txBody>
      </p:sp>
      <p:sp>
        <p:nvSpPr>
          <p:cNvPr id="3" name="内容占位符 2"/>
          <p:cNvSpPr>
            <a:spLocks noGrp="1"/>
          </p:cNvSpPr>
          <p:nvPr>
            <p:ph idx="1"/>
          </p:nvPr>
        </p:nvSpPr>
        <p:spPr/>
        <p:txBody>
          <a:bodyPr>
            <a:normAutofit fontScale="90000"/>
          </a:bodyPr>
          <a:lstStyle/>
          <a:p>
            <a:r>
              <a:rPr lang="zh-CN" altLang="en-US"/>
              <a:t>此时需要越过模板，开始创建其他内容了。命名模板 (有时称作一个 部分 或一个 子模板)仅仅是在文件内部定义的模板，并使用了一个名字。有两种创建方式和几种不同的使用方法。</a:t>
            </a:r>
          </a:p>
          <a:p>
            <a:endParaRPr lang="zh-CN" altLang="en-US"/>
          </a:p>
          <a:p>
            <a:r>
              <a:rPr lang="zh-CN" altLang="en-US"/>
              <a:t>模板名称是全局的。如果您想声明两个相同名称的模板，哪个最后加载就使用哪个。 因为在子chart中的模板和顶层模板一起编译，命名时要注意chart特定名称。</a:t>
            </a:r>
          </a:p>
          <a:p>
            <a:endParaRPr lang="zh-CN" altLang="en-US"/>
          </a:p>
          <a:p>
            <a:r>
              <a:rPr lang="zh-CN" altLang="en-US"/>
              <a:t>一个常见的命名惯例是用chart名称作为模板前缀：</a:t>
            </a:r>
          </a:p>
          <a:p>
            <a:pPr lvl="1"/>
            <a:r>
              <a:rPr lang="zh-CN" altLang="en-US"/>
              <a:t>{{ define "mychart.labels"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用define和template声明和使用模板</a:t>
            </a:r>
          </a:p>
        </p:txBody>
      </p:sp>
      <p:pic>
        <p:nvPicPr>
          <p:cNvPr id="6" name="内容占位符 5"/>
          <p:cNvPicPr>
            <a:picLocks noGrp="1" noChangeAspect="1"/>
          </p:cNvPicPr>
          <p:nvPr>
            <p:ph idx="1"/>
          </p:nvPr>
        </p:nvPicPr>
        <p:blipFill>
          <a:blip r:embed="rId2"/>
          <a:srcRect l="24853" t="37119" r="49471" b="17878"/>
          <a:stretch>
            <a:fillRect/>
          </a:stretch>
        </p:blipFill>
        <p:spPr>
          <a:xfrm>
            <a:off x="377190" y="1398905"/>
            <a:ext cx="5190490" cy="5112385"/>
          </a:xfrm>
          <a:prstGeom prst="rect">
            <a:avLst/>
          </a:prstGeom>
        </p:spPr>
      </p:pic>
      <p:pic>
        <p:nvPicPr>
          <p:cNvPr id="7" name="图片 6"/>
          <p:cNvPicPr>
            <a:picLocks noChangeAspect="1"/>
          </p:cNvPicPr>
          <p:nvPr/>
        </p:nvPicPr>
        <p:blipFill>
          <a:blip r:embed="rId3"/>
          <a:srcRect l="25409" t="42807" r="50943" b="22372"/>
          <a:stretch>
            <a:fillRect/>
          </a:stretch>
        </p:blipFill>
        <p:spPr>
          <a:xfrm>
            <a:off x="5695315" y="2785745"/>
            <a:ext cx="4497705" cy="3725545"/>
          </a:xfrm>
          <a:prstGeom prst="rect">
            <a:avLst/>
          </a:prstGeom>
        </p:spPr>
      </p:pic>
      <p:sp>
        <p:nvSpPr>
          <p:cNvPr id="8" name="文本框 7"/>
          <p:cNvSpPr txBox="1"/>
          <p:nvPr/>
        </p:nvSpPr>
        <p:spPr>
          <a:xfrm>
            <a:off x="5567680" y="1463675"/>
            <a:ext cx="6310630" cy="1014730"/>
          </a:xfrm>
          <a:prstGeom prst="rect">
            <a:avLst/>
          </a:prstGeom>
          <a:noFill/>
        </p:spPr>
        <p:txBody>
          <a:bodyPr wrap="square" rtlCol="0" anchor="t">
            <a:spAutoFit/>
          </a:bodyPr>
          <a:lstStyle/>
          <a:p>
            <a:r>
              <a:rPr lang="zh-CN" altLang="en-US" sz="2000"/>
              <a:t>按照惯例，Helm chart将这些模板放置在局部文件中，一般是_helpers.tpl</a:t>
            </a:r>
          </a:p>
          <a:p>
            <a:r>
              <a:rPr lang="zh-CN" altLang="en-US" sz="2000"/>
              <a:t>define方法会有个简单的文档块({{/* ... */}})来描述功能</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局部的和_文件</a:t>
            </a:r>
            <a:endParaRPr lang="zh-CN" altLang="en-US"/>
          </a:p>
        </p:txBody>
      </p:sp>
      <p:sp>
        <p:nvSpPr>
          <p:cNvPr id="3" name="内容占位符 2"/>
          <p:cNvSpPr>
            <a:spLocks noGrp="1"/>
          </p:cNvSpPr>
          <p:nvPr>
            <p:ph idx="1"/>
          </p:nvPr>
        </p:nvSpPr>
        <p:spPr/>
        <p:txBody>
          <a:bodyPr>
            <a:noAutofit/>
          </a:bodyPr>
          <a:lstStyle/>
          <a:p>
            <a:r>
              <a:rPr lang="zh-CN" altLang="en-US"/>
              <a:t>Helm的模板语言允许你创建命名的嵌入式模板， 这样就可以在其他位置按名称访问。</a:t>
            </a:r>
          </a:p>
          <a:p>
            <a:endParaRPr lang="zh-CN" altLang="en-US"/>
          </a:p>
          <a:p>
            <a:r>
              <a:rPr lang="zh-CN" altLang="en-US"/>
              <a:t>文件的命名惯例：</a:t>
            </a:r>
          </a:p>
          <a:p>
            <a:pPr lvl="1"/>
            <a:r>
              <a:rPr lang="zh-CN" altLang="en-US"/>
              <a:t>templates/中的大多数文件被视为包含Kubernetes清单</a:t>
            </a:r>
          </a:p>
          <a:p>
            <a:pPr lvl="1"/>
            <a:r>
              <a:rPr lang="zh-CN" altLang="en-US"/>
              <a:t>NOTES.txt是个例外</a:t>
            </a:r>
          </a:p>
          <a:p>
            <a:pPr lvl="1"/>
            <a:r>
              <a:rPr lang="zh-CN" altLang="en-US"/>
              <a:t>命名以下划线(_)开始的文件则假定没有包含清单内容。这些文件不会渲染为Kubernetes对象定义，但在其他chart模板中都可用。</a:t>
            </a:r>
          </a:p>
          <a:p>
            <a:pPr lvl="1"/>
            <a:r>
              <a:rPr lang="zh-CN" altLang="en-US"/>
              <a:t>这些文件用来存储局部和辅助对象，实际上当我们第一次创建mychart时，会看到一个名为_helpers.tpl的文件，这个文件是模板局部的默认位置。</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执行</a:t>
            </a:r>
            <a:endParaRPr lang="zh-CN" altLang="en-US"/>
          </a:p>
        </p:txBody>
      </p:sp>
      <p:sp>
        <p:nvSpPr>
          <p:cNvPr id="3" name="内容占位符 2"/>
          <p:cNvSpPr>
            <a:spLocks noGrp="1"/>
          </p:cNvSpPr>
          <p:nvPr>
            <p:ph idx="1"/>
          </p:nvPr>
        </p:nvSpPr>
        <p:spPr/>
        <p:txBody>
          <a:bodyPr/>
          <a:lstStyle/>
          <a:p>
            <a:r>
              <a:rPr lang="zh-CN" altLang="en-US"/>
              <a:t>Helm客户端和库是使用Go编程语言编写的</a:t>
            </a:r>
          </a:p>
          <a:p>
            <a:endParaRPr lang="zh-CN" altLang="en-US"/>
          </a:p>
          <a:p>
            <a:r>
              <a:rPr lang="zh-CN" altLang="en-US"/>
              <a:t>这个库使用Kubernetes客户端库与Kubernetes通信。现在，这个库使用REST+JSON。它将信息存储在Kubernetes的密钥中。 不需要自己的数据库。</a:t>
            </a:r>
          </a:p>
          <a:p>
            <a:endParaRPr lang="zh-CN" altLang="en-US"/>
          </a:p>
          <a:p>
            <a:r>
              <a:rPr lang="zh-CN" altLang="en-US"/>
              <a:t>如果可能，配置文件是用YAML编写的。</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设置模板范围</a:t>
            </a:r>
          </a:p>
        </p:txBody>
      </p:sp>
      <p:pic>
        <p:nvPicPr>
          <p:cNvPr id="6" name="内容占位符 5"/>
          <p:cNvPicPr>
            <a:picLocks noGrp="1" noChangeAspect="1"/>
          </p:cNvPicPr>
          <p:nvPr>
            <p:ph idx="1"/>
          </p:nvPr>
        </p:nvPicPr>
        <p:blipFill>
          <a:blip r:embed="rId2"/>
          <a:srcRect l="24853" t="37119" r="49471" b="17878"/>
          <a:stretch>
            <a:fillRect/>
          </a:stretch>
        </p:blipFill>
        <p:spPr>
          <a:xfrm>
            <a:off x="263525" y="1778000"/>
            <a:ext cx="4622165" cy="4497705"/>
          </a:xfrm>
          <a:prstGeom prst="rect">
            <a:avLst/>
          </a:prstGeom>
        </p:spPr>
      </p:pic>
      <p:pic>
        <p:nvPicPr>
          <p:cNvPr id="4" name="图片 3"/>
          <p:cNvPicPr>
            <a:picLocks noChangeAspect="1"/>
          </p:cNvPicPr>
          <p:nvPr/>
        </p:nvPicPr>
        <p:blipFill>
          <a:blip r:embed="rId3"/>
          <a:srcRect l="25368" t="38265" r="55090" b="37964"/>
          <a:stretch>
            <a:fillRect/>
          </a:stretch>
        </p:blipFill>
        <p:spPr>
          <a:xfrm>
            <a:off x="5362575" y="365125"/>
            <a:ext cx="3747135" cy="2564130"/>
          </a:xfrm>
          <a:prstGeom prst="rect">
            <a:avLst/>
          </a:prstGeom>
        </p:spPr>
      </p:pic>
      <p:pic>
        <p:nvPicPr>
          <p:cNvPr id="5" name="图片 4"/>
          <p:cNvPicPr>
            <a:picLocks noChangeAspect="1"/>
          </p:cNvPicPr>
          <p:nvPr/>
        </p:nvPicPr>
        <p:blipFill>
          <a:blip r:embed="rId4"/>
          <a:srcRect l="25415" t="48340" r="50674" b="23102"/>
          <a:stretch>
            <a:fillRect/>
          </a:stretch>
        </p:blipFill>
        <p:spPr>
          <a:xfrm>
            <a:off x="5284470" y="3471545"/>
            <a:ext cx="4127500" cy="2772410"/>
          </a:xfrm>
          <a:prstGeom prst="rect">
            <a:avLst/>
          </a:prstGeom>
        </p:spPr>
      </p:pic>
      <p:sp>
        <p:nvSpPr>
          <p:cNvPr id="7" name="文本框 6"/>
          <p:cNvSpPr txBox="1"/>
          <p:nvPr/>
        </p:nvSpPr>
        <p:spPr>
          <a:xfrm>
            <a:off x="4999355" y="3103245"/>
            <a:ext cx="7192645" cy="368300"/>
          </a:xfrm>
          <a:prstGeom prst="rect">
            <a:avLst/>
          </a:prstGeom>
          <a:noFill/>
        </p:spPr>
        <p:txBody>
          <a:bodyPr wrap="square" rtlCol="0" anchor="t">
            <a:spAutoFit/>
          </a:bodyPr>
          <a:lstStyle/>
          <a:p>
            <a:r>
              <a:rPr lang="zh-CN" altLang="en-US"/>
              <a:t>helm install --dry-run </a:t>
            </a:r>
            <a:r>
              <a:rPr lang="zh-CN" altLang="en-US">
                <a:solidFill>
                  <a:srgbClr val="FF0000"/>
                </a:solidFill>
              </a:rPr>
              <a:t>--disable-openapi-validation</a:t>
            </a:r>
            <a:r>
              <a:rPr lang="zh-CN" altLang="en-US"/>
              <a:t> moldy-jaguar ./mychart</a:t>
            </a:r>
          </a:p>
        </p:txBody>
      </p:sp>
      <p:sp>
        <p:nvSpPr>
          <p:cNvPr id="8" name="文本框 7"/>
          <p:cNvSpPr txBox="1"/>
          <p:nvPr/>
        </p:nvSpPr>
        <p:spPr>
          <a:xfrm>
            <a:off x="5239385" y="6377940"/>
            <a:ext cx="3730625" cy="368300"/>
          </a:xfrm>
          <a:prstGeom prst="rect">
            <a:avLst/>
          </a:prstGeom>
          <a:noFill/>
        </p:spPr>
        <p:txBody>
          <a:bodyPr wrap="square" rtlCol="0" anchor="t">
            <a:spAutoFit/>
          </a:bodyPr>
          <a:lstStyle/>
          <a:p>
            <a:r>
              <a:rPr lang="zh-CN" altLang="en-US"/>
              <a:t>{{- template "mychart.labels" .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include方法</a:t>
            </a:r>
          </a:p>
        </p:txBody>
      </p:sp>
      <p:pic>
        <p:nvPicPr>
          <p:cNvPr id="4" name="内容占位符 3"/>
          <p:cNvPicPr>
            <a:picLocks noGrp="1" noChangeAspect="1"/>
          </p:cNvPicPr>
          <p:nvPr>
            <p:ph idx="1"/>
          </p:nvPr>
        </p:nvPicPr>
        <p:blipFill>
          <a:blip r:embed="rId2"/>
          <a:srcRect l="25456" t="22341" r="54548" b="64570"/>
          <a:stretch>
            <a:fillRect/>
          </a:stretch>
        </p:blipFill>
        <p:spPr>
          <a:xfrm>
            <a:off x="447675" y="1437640"/>
            <a:ext cx="3491230" cy="1285875"/>
          </a:xfrm>
          <a:prstGeom prst="rect">
            <a:avLst/>
          </a:prstGeom>
        </p:spPr>
      </p:pic>
      <p:pic>
        <p:nvPicPr>
          <p:cNvPr id="5" name="图片 4"/>
          <p:cNvPicPr>
            <a:picLocks noChangeAspect="1"/>
          </p:cNvPicPr>
          <p:nvPr/>
        </p:nvPicPr>
        <p:blipFill>
          <a:blip r:embed="rId2"/>
          <a:srcRect l="25449" t="51990" r="49021" b="12839"/>
          <a:stretch>
            <a:fillRect/>
          </a:stretch>
        </p:blipFill>
        <p:spPr>
          <a:xfrm>
            <a:off x="412750" y="2856230"/>
            <a:ext cx="4340225" cy="3362960"/>
          </a:xfrm>
          <a:prstGeom prst="rect">
            <a:avLst/>
          </a:prstGeom>
        </p:spPr>
      </p:pic>
      <p:pic>
        <p:nvPicPr>
          <p:cNvPr id="6" name="图片 5"/>
          <p:cNvPicPr>
            <a:picLocks noChangeAspect="1"/>
          </p:cNvPicPr>
          <p:nvPr/>
        </p:nvPicPr>
        <p:blipFill>
          <a:blip r:embed="rId3"/>
          <a:srcRect l="25430" t="38531" r="51138" b="21282"/>
          <a:stretch>
            <a:fillRect/>
          </a:stretch>
        </p:blipFill>
        <p:spPr>
          <a:xfrm>
            <a:off x="4874260" y="2542540"/>
            <a:ext cx="4227195" cy="4077970"/>
          </a:xfrm>
          <a:prstGeom prst="rect">
            <a:avLst/>
          </a:prstGeom>
        </p:spPr>
      </p:pic>
      <p:sp>
        <p:nvSpPr>
          <p:cNvPr id="7" name="文本框 6"/>
          <p:cNvSpPr txBox="1"/>
          <p:nvPr/>
        </p:nvSpPr>
        <p:spPr>
          <a:xfrm>
            <a:off x="4317365" y="1793875"/>
            <a:ext cx="5945505" cy="645160"/>
          </a:xfrm>
          <a:prstGeom prst="rect">
            <a:avLst/>
          </a:prstGeom>
          <a:noFill/>
        </p:spPr>
        <p:txBody>
          <a:bodyPr wrap="square" rtlCol="0" anchor="t">
            <a:spAutoFit/>
          </a:bodyPr>
          <a:lstStyle/>
          <a:p>
            <a:r>
              <a:rPr lang="zh-CN" altLang="en-US"/>
              <a:t>由于template是一个行为，不是方法，无法将 template调用的输出传给其他方法，数据只是简单地按行插入。</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include方法</a:t>
            </a:r>
            <a:endParaRPr lang="zh-CN" altLang="en-US"/>
          </a:p>
        </p:txBody>
      </p:sp>
      <p:pic>
        <p:nvPicPr>
          <p:cNvPr id="4" name="内容占位符 3"/>
          <p:cNvPicPr>
            <a:picLocks noGrp="1" noChangeAspect="1"/>
          </p:cNvPicPr>
          <p:nvPr>
            <p:ph idx="1"/>
          </p:nvPr>
        </p:nvPicPr>
        <p:blipFill>
          <a:blip r:embed="rId2"/>
          <a:srcRect l="25513" t="50109" r="48654" b="14548"/>
          <a:stretch>
            <a:fillRect/>
          </a:stretch>
        </p:blipFill>
        <p:spPr>
          <a:xfrm>
            <a:off x="716915" y="1438910"/>
            <a:ext cx="5017135" cy="3861435"/>
          </a:xfrm>
          <a:prstGeom prst="rect">
            <a:avLst/>
          </a:prstGeom>
        </p:spPr>
      </p:pic>
      <p:sp>
        <p:nvSpPr>
          <p:cNvPr id="5" name="文本框 4"/>
          <p:cNvSpPr txBox="1"/>
          <p:nvPr/>
        </p:nvSpPr>
        <p:spPr>
          <a:xfrm>
            <a:off x="1679575" y="5800090"/>
            <a:ext cx="7466330" cy="460375"/>
          </a:xfrm>
          <a:prstGeom prst="rect">
            <a:avLst/>
          </a:prstGeom>
          <a:noFill/>
        </p:spPr>
        <p:txBody>
          <a:bodyPr wrap="square" rtlCol="0" anchor="t">
            <a:spAutoFit/>
          </a:bodyPr>
          <a:lstStyle/>
          <a:p>
            <a:r>
              <a:rPr lang="zh-CN" altLang="en-US" sz="2400">
                <a:sym typeface="+mn-ea"/>
              </a:rPr>
              <a:t>include方法：</a:t>
            </a:r>
            <a:r>
              <a:rPr lang="zh-CN" altLang="en-US" sz="2400"/>
              <a:t>更好地处理YAML文档的输出格式</a:t>
            </a:r>
          </a:p>
        </p:txBody>
      </p:sp>
      <p:pic>
        <p:nvPicPr>
          <p:cNvPr id="6" name="图片 5"/>
          <p:cNvPicPr>
            <a:picLocks noChangeAspect="1"/>
          </p:cNvPicPr>
          <p:nvPr/>
        </p:nvPicPr>
        <p:blipFill>
          <a:blip r:embed="rId3"/>
          <a:srcRect l="25405" t="41767" r="51145" b="17921"/>
          <a:stretch>
            <a:fillRect/>
          </a:stretch>
        </p:blipFill>
        <p:spPr>
          <a:xfrm>
            <a:off x="5763260" y="1207135"/>
            <a:ext cx="4495800" cy="432498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在模板内部访问文件</a:t>
            </a:r>
          </a:p>
        </p:txBody>
      </p:sp>
      <p:sp>
        <p:nvSpPr>
          <p:cNvPr id="3" name="内容占位符 2"/>
          <p:cNvSpPr>
            <a:spLocks noGrp="1"/>
          </p:cNvSpPr>
          <p:nvPr>
            <p:ph idx="1"/>
          </p:nvPr>
        </p:nvSpPr>
        <p:spPr>
          <a:xfrm>
            <a:off x="638810" y="1825625"/>
            <a:ext cx="10714990" cy="4351655"/>
          </a:xfrm>
        </p:spPr>
        <p:txBody>
          <a:bodyPr>
            <a:noAutofit/>
          </a:bodyPr>
          <a:lstStyle/>
          <a:p>
            <a:r>
              <a:rPr lang="zh-CN" altLang="en-US" sz="3200"/>
              <a:t>Helm 提供了通过</a:t>
            </a:r>
            <a:r>
              <a:rPr lang="zh-CN" altLang="en-US" sz="3200">
                <a:solidFill>
                  <a:srgbClr val="FF0000"/>
                </a:solidFill>
              </a:rPr>
              <a:t>.Files对象</a:t>
            </a:r>
            <a:r>
              <a:rPr lang="zh-CN" altLang="en-US" sz="3200"/>
              <a:t>访问文件的方法。不过，在我们使用模板示例之前，有些事情需要注意：</a:t>
            </a:r>
          </a:p>
          <a:p>
            <a:pPr lvl="1"/>
            <a:r>
              <a:rPr lang="zh-CN" altLang="en-US" sz="2800"/>
              <a:t>可以</a:t>
            </a:r>
            <a:r>
              <a:rPr lang="zh-CN" altLang="en-US" sz="2800">
                <a:solidFill>
                  <a:srgbClr val="FF0000"/>
                </a:solidFill>
              </a:rPr>
              <a:t>添加额外的文件到chart中</a:t>
            </a:r>
            <a:r>
              <a:rPr lang="zh-CN" altLang="en-US" sz="2800"/>
              <a:t>。虽然这些文件会被绑定。但是由于Kubernetes对象的限制，Chart必须</a:t>
            </a:r>
            <a:r>
              <a:rPr lang="zh-CN" altLang="en-US" sz="2800">
                <a:solidFill>
                  <a:srgbClr val="FF0000"/>
                </a:solidFill>
              </a:rPr>
              <a:t>小于1M</a:t>
            </a:r>
            <a:r>
              <a:rPr lang="zh-CN" altLang="en-US" sz="2800"/>
              <a:t>。</a:t>
            </a:r>
          </a:p>
          <a:p>
            <a:pPr lvl="1"/>
            <a:r>
              <a:rPr lang="zh-CN" altLang="en-US" sz="2800"/>
              <a:t>通常处于安全考虑，一些文件无法通过.Files对象访问：</a:t>
            </a:r>
          </a:p>
          <a:p>
            <a:pPr lvl="2"/>
            <a:r>
              <a:rPr lang="zh-CN" altLang="en-US" sz="2400"/>
              <a:t>无法访问templates/中的文件</a:t>
            </a:r>
          </a:p>
          <a:p>
            <a:pPr lvl="2"/>
            <a:r>
              <a:rPr lang="zh-CN" altLang="en-US" sz="2400"/>
              <a:t>无法访问使用.helmignore排除的文件</a:t>
            </a:r>
          </a:p>
          <a:p>
            <a:pPr lvl="1"/>
            <a:r>
              <a:rPr lang="zh-CN" altLang="en-US" sz="2800"/>
              <a:t>Chart不能保留UNIX模式信息，因此当文件涉及到.Files对象时，</a:t>
            </a:r>
            <a:r>
              <a:rPr lang="zh-CN" altLang="en-US" sz="2800">
                <a:solidFill>
                  <a:srgbClr val="FF0000"/>
                </a:solidFill>
              </a:rPr>
              <a:t>文件级权限不会影响文件的可用性</a:t>
            </a:r>
            <a:r>
              <a:rPr lang="zh-CN" altLang="en-US" sz="280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在模板内部访问文件</a:t>
            </a:r>
            <a:endParaRPr lang="zh-CN" altLang="en-US"/>
          </a:p>
        </p:txBody>
      </p:sp>
      <p:sp>
        <p:nvSpPr>
          <p:cNvPr id="3" name="内容占位符 2"/>
          <p:cNvSpPr>
            <a:spLocks noGrp="1"/>
          </p:cNvSpPr>
          <p:nvPr>
            <p:ph idx="1"/>
          </p:nvPr>
        </p:nvSpPr>
        <p:spPr>
          <a:xfrm>
            <a:off x="191135" y="1543050"/>
            <a:ext cx="7075170" cy="1640840"/>
          </a:xfrm>
        </p:spPr>
        <p:txBody>
          <a:bodyPr/>
          <a:lstStyle/>
          <a:p>
            <a:r>
              <a:rPr lang="zh-CN" altLang="en-US" sz="2400"/>
              <a:t>mychart/</a:t>
            </a:r>
            <a:r>
              <a:rPr lang="zh-CN" altLang="en-US" sz="2400">
                <a:sym typeface="+mn-ea"/>
              </a:rPr>
              <a:t>config1.toml:</a:t>
            </a:r>
            <a:r>
              <a:rPr lang="en-US" altLang="zh-CN" sz="2400">
                <a:sym typeface="+mn-ea"/>
              </a:rPr>
              <a:t>  </a:t>
            </a:r>
            <a:r>
              <a:rPr lang="zh-CN" altLang="en-US" sz="2400">
                <a:sym typeface="+mn-ea"/>
              </a:rPr>
              <a:t>message = Hello from config 1</a:t>
            </a:r>
            <a:endParaRPr lang="zh-CN" altLang="en-US" sz="2400"/>
          </a:p>
          <a:p>
            <a:r>
              <a:rPr lang="zh-CN" altLang="en-US" sz="2400">
                <a:sym typeface="+mn-ea"/>
              </a:rPr>
              <a:t>mychart/config</a:t>
            </a:r>
            <a:r>
              <a:rPr lang="en-US" altLang="zh-CN" sz="2400">
                <a:sym typeface="+mn-ea"/>
              </a:rPr>
              <a:t>2</a:t>
            </a:r>
            <a:r>
              <a:rPr lang="zh-CN" altLang="en-US" sz="2400">
                <a:sym typeface="+mn-ea"/>
              </a:rPr>
              <a:t>.toml:</a:t>
            </a:r>
            <a:r>
              <a:rPr lang="en-US" altLang="zh-CN" sz="2400">
                <a:sym typeface="+mn-ea"/>
              </a:rPr>
              <a:t>  </a:t>
            </a:r>
            <a:r>
              <a:rPr lang="zh-CN" altLang="en-US" sz="2400">
                <a:sym typeface="+mn-ea"/>
              </a:rPr>
              <a:t>message = Hello from config </a:t>
            </a:r>
            <a:r>
              <a:rPr lang="en-US" altLang="zh-CN" sz="2400">
                <a:sym typeface="+mn-ea"/>
              </a:rPr>
              <a:t>2</a:t>
            </a:r>
            <a:endParaRPr lang="zh-CN" altLang="en-US" sz="2400"/>
          </a:p>
          <a:p>
            <a:r>
              <a:rPr lang="zh-CN" altLang="en-US" sz="2400">
                <a:sym typeface="+mn-ea"/>
              </a:rPr>
              <a:t>mychart/config</a:t>
            </a:r>
            <a:r>
              <a:rPr lang="en-US" altLang="zh-CN" sz="2400">
                <a:sym typeface="+mn-ea"/>
              </a:rPr>
              <a:t>3</a:t>
            </a:r>
            <a:r>
              <a:rPr lang="zh-CN" altLang="en-US" sz="2400">
                <a:sym typeface="+mn-ea"/>
              </a:rPr>
              <a:t>.toml:</a:t>
            </a:r>
            <a:r>
              <a:rPr lang="en-US" altLang="zh-CN" sz="2400">
                <a:sym typeface="+mn-ea"/>
              </a:rPr>
              <a:t>  </a:t>
            </a:r>
            <a:r>
              <a:rPr lang="zh-CN" altLang="en-US" sz="2400">
                <a:sym typeface="+mn-ea"/>
              </a:rPr>
              <a:t>message = Hello from config </a:t>
            </a:r>
            <a:r>
              <a:rPr lang="en-US" altLang="zh-CN" sz="2400">
                <a:sym typeface="+mn-ea"/>
              </a:rPr>
              <a:t>3</a:t>
            </a:r>
            <a:endParaRPr lang="zh-CN" altLang="en-US" sz="2400"/>
          </a:p>
          <a:p>
            <a:endParaRPr lang="zh-CN" altLang="en-US" sz="2400"/>
          </a:p>
          <a:p>
            <a:endParaRPr lang="zh-CN" altLang="en-US" sz="2400"/>
          </a:p>
          <a:p>
            <a:endParaRPr lang="zh-CN" altLang="en-US" sz="2400"/>
          </a:p>
        </p:txBody>
      </p:sp>
      <p:pic>
        <p:nvPicPr>
          <p:cNvPr id="4" name="图片 3"/>
          <p:cNvPicPr>
            <a:picLocks noChangeAspect="1"/>
          </p:cNvPicPr>
          <p:nvPr/>
        </p:nvPicPr>
        <p:blipFill>
          <a:blip r:embed="rId2"/>
          <a:srcRect l="25289" t="44950" r="38270" b="24956"/>
          <a:stretch>
            <a:fillRect/>
          </a:stretch>
        </p:blipFill>
        <p:spPr>
          <a:xfrm>
            <a:off x="502285" y="3261995"/>
            <a:ext cx="6452870" cy="2997835"/>
          </a:xfrm>
          <a:prstGeom prst="rect">
            <a:avLst/>
          </a:prstGeom>
        </p:spPr>
      </p:pic>
      <p:pic>
        <p:nvPicPr>
          <p:cNvPr id="5" name="图片 4"/>
          <p:cNvPicPr>
            <a:picLocks noChangeAspect="1"/>
          </p:cNvPicPr>
          <p:nvPr/>
        </p:nvPicPr>
        <p:blipFill>
          <a:blip r:embed="rId3"/>
          <a:srcRect l="25504" t="38492" r="50793" b="21187"/>
          <a:stretch>
            <a:fillRect/>
          </a:stretch>
        </p:blipFill>
        <p:spPr>
          <a:xfrm>
            <a:off x="7266305" y="1771650"/>
            <a:ext cx="4827270" cy="461899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子chart和全局值</a:t>
            </a:r>
            <a:endParaRPr lang="zh-CN" altLang="en-US"/>
          </a:p>
        </p:txBody>
      </p:sp>
      <p:sp>
        <p:nvSpPr>
          <p:cNvPr id="3" name="内容占位符 2"/>
          <p:cNvSpPr>
            <a:spLocks noGrp="1"/>
          </p:cNvSpPr>
          <p:nvPr>
            <p:ph idx="1"/>
          </p:nvPr>
        </p:nvSpPr>
        <p:spPr>
          <a:xfrm>
            <a:off x="677545" y="1856105"/>
            <a:ext cx="10836910" cy="4351655"/>
          </a:xfrm>
        </p:spPr>
        <p:txBody>
          <a:bodyPr>
            <a:normAutofit/>
          </a:bodyPr>
          <a:lstStyle/>
          <a:p>
            <a:r>
              <a:rPr lang="zh-CN" altLang="en-US"/>
              <a:t>chart可以使用依赖，称为 子chart，且有自己的值和模板。 </a:t>
            </a:r>
          </a:p>
          <a:p>
            <a:endParaRPr lang="zh-CN" altLang="en-US"/>
          </a:p>
          <a:p>
            <a:r>
              <a:rPr lang="zh-CN" altLang="en-US"/>
              <a:t>在深入研究代码之前，需要了解一些子chart的重要细节：</a:t>
            </a:r>
          </a:p>
          <a:p>
            <a:pPr lvl="1"/>
            <a:r>
              <a:rPr lang="zh-CN" altLang="en-US"/>
              <a:t>子chart被认为是“独立的”，意味着子chart从来不会显示依赖它的父chart。</a:t>
            </a:r>
          </a:p>
          <a:p>
            <a:pPr lvl="1"/>
            <a:r>
              <a:rPr lang="zh-CN" altLang="en-US"/>
              <a:t>父chart可以覆盖子chart的值。</a:t>
            </a:r>
          </a:p>
          <a:p>
            <a:pPr lvl="1"/>
            <a:r>
              <a:rPr lang="zh-CN" altLang="en-US"/>
              <a:t>Helm有一个 全局值 的概念，所有的chart都可以访问。</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创建子chart</a:t>
            </a:r>
          </a:p>
        </p:txBody>
      </p:sp>
      <p:sp>
        <p:nvSpPr>
          <p:cNvPr id="3" name="内容占位符 2"/>
          <p:cNvSpPr>
            <a:spLocks noGrp="1"/>
          </p:cNvSpPr>
          <p:nvPr>
            <p:ph idx="1"/>
          </p:nvPr>
        </p:nvSpPr>
        <p:spPr>
          <a:xfrm>
            <a:off x="838200" y="1647190"/>
            <a:ext cx="10854690" cy="4825365"/>
          </a:xfrm>
        </p:spPr>
        <p:txBody>
          <a:bodyPr>
            <a:normAutofit lnSpcReduction="10000"/>
          </a:bodyPr>
          <a:lstStyle/>
          <a:p>
            <a:r>
              <a:rPr lang="zh-CN" altLang="en-US"/>
              <a:t>$ cd mychart/charts</a:t>
            </a:r>
          </a:p>
          <a:p>
            <a:r>
              <a:rPr lang="zh-CN" altLang="en-US"/>
              <a:t>$ helm create mysubchart</a:t>
            </a:r>
          </a:p>
          <a:p>
            <a:r>
              <a:rPr lang="zh-CN" altLang="en-US"/>
              <a:t>Creating mysubchart</a:t>
            </a:r>
          </a:p>
          <a:p>
            <a:r>
              <a:rPr lang="zh-CN" altLang="en-US"/>
              <a:t>$ rm -rf mysubchart/templates/*</a:t>
            </a:r>
          </a:p>
          <a:p>
            <a:endParaRPr lang="zh-CN" altLang="en-US"/>
          </a:p>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用父chart的值来覆盖</a:t>
            </a:r>
          </a:p>
        </p:txBody>
      </p:sp>
      <p:sp>
        <p:nvSpPr>
          <p:cNvPr id="3" name="内容占位符 2"/>
          <p:cNvSpPr>
            <a:spLocks noGrp="1"/>
          </p:cNvSpPr>
          <p:nvPr>
            <p:ph idx="1"/>
          </p:nvPr>
        </p:nvSpPr>
        <p:spPr/>
        <p:txBody>
          <a:bodyPr/>
          <a:lstStyle/>
          <a:p>
            <a:r>
              <a:rPr lang="zh-CN" altLang="en-US" sz="2800">
                <a:sym typeface="+mn-ea"/>
              </a:rPr>
              <a:t>mychart/charts/mysubchart</a:t>
            </a:r>
            <a:r>
              <a:rPr lang="en-US" altLang="zh-CN" sz="2800">
                <a:sym typeface="+mn-ea"/>
              </a:rPr>
              <a:t>/</a:t>
            </a:r>
            <a:r>
              <a:rPr lang="zh-CN" altLang="en-US" sz="2800">
                <a:sym typeface="+mn-ea"/>
              </a:rPr>
              <a:t>values.yaml</a:t>
            </a:r>
            <a:endParaRPr lang="zh-CN" altLang="en-US" sz="2800"/>
          </a:p>
          <a:p>
            <a:pPr lvl="1"/>
            <a:r>
              <a:rPr lang="zh-CN" altLang="en-US" sz="2800">
                <a:sym typeface="+mn-ea"/>
              </a:rPr>
              <a:t>dessert: </a:t>
            </a:r>
            <a:r>
              <a:rPr lang="zh-CN" altLang="en-US" sz="2800">
                <a:solidFill>
                  <a:srgbClr val="FF0000"/>
                </a:solidFill>
                <a:sym typeface="+mn-ea"/>
              </a:rPr>
              <a:t>cake</a:t>
            </a:r>
            <a:endParaRPr lang="zh-CN" altLang="en-US" sz="2800">
              <a:sym typeface="+mn-ea"/>
            </a:endParaRPr>
          </a:p>
          <a:p>
            <a:pPr lvl="1"/>
            <a:endParaRPr lang="zh-CN" altLang="en-US"/>
          </a:p>
          <a:p>
            <a:pPr lvl="0"/>
            <a:r>
              <a:rPr lang="zh-CN" altLang="en-US">
                <a:sym typeface="+mn-ea"/>
              </a:rPr>
              <a:t>mychart/charts/mysubchart/templates/configmap.yaml</a:t>
            </a:r>
            <a:endParaRPr lang="zh-CN" altLang="en-US"/>
          </a:p>
          <a:p>
            <a:pPr lvl="1"/>
            <a:r>
              <a:rPr lang="zh-CN" altLang="en-US" sz="2800">
                <a:sym typeface="+mn-ea"/>
              </a:rPr>
              <a:t>data:</a:t>
            </a:r>
            <a:endParaRPr lang="zh-CN" altLang="en-US" sz="2800"/>
          </a:p>
          <a:p>
            <a:pPr lvl="2"/>
            <a:r>
              <a:rPr lang="zh-CN" altLang="en-US" sz="2800">
                <a:sym typeface="+mn-ea"/>
              </a:rPr>
              <a:t>dessert: {{ .Values.dessert }}</a:t>
            </a:r>
          </a:p>
          <a:p>
            <a:pPr lvl="2"/>
            <a:endParaRPr lang="zh-CN" altLang="en-US" sz="2800"/>
          </a:p>
          <a:p>
            <a:pPr lvl="0"/>
            <a:r>
              <a:rPr lang="zh-CN" altLang="en-US" sz="3265">
                <a:sym typeface="+mn-ea"/>
              </a:rPr>
              <a:t>mychart/values.yaml</a:t>
            </a:r>
            <a:endParaRPr lang="zh-CN" altLang="en-US" sz="3265"/>
          </a:p>
          <a:p>
            <a:pPr lvl="1"/>
            <a:r>
              <a:rPr lang="zh-CN" altLang="en-US" sz="2800">
                <a:sym typeface="+mn-ea"/>
              </a:rPr>
              <a:t>dessert: </a:t>
            </a:r>
            <a:r>
              <a:rPr lang="zh-CN" altLang="en-US" sz="2800">
                <a:solidFill>
                  <a:srgbClr val="FF0000"/>
                </a:solidFill>
                <a:sym typeface="+mn-ea"/>
              </a:rPr>
              <a:t>ice cream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用父chart的值来覆盖</a:t>
            </a:r>
            <a:endParaRPr lang="zh-CN" altLang="en-US"/>
          </a:p>
        </p:txBody>
      </p:sp>
      <p:pic>
        <p:nvPicPr>
          <p:cNvPr id="4" name="内容占位符 3"/>
          <p:cNvPicPr>
            <a:picLocks noGrp="1" noChangeAspect="1"/>
          </p:cNvPicPr>
          <p:nvPr>
            <p:ph idx="1"/>
          </p:nvPr>
        </p:nvPicPr>
        <p:blipFill>
          <a:blip r:embed="rId2"/>
          <a:srcRect l="25304" t="39784" r="40808" b="39176"/>
          <a:stretch>
            <a:fillRect/>
          </a:stretch>
        </p:blipFill>
        <p:spPr>
          <a:xfrm>
            <a:off x="2328545" y="2203450"/>
            <a:ext cx="6722745" cy="2348230"/>
          </a:xfrm>
          <a:prstGeom prst="rect">
            <a:avLst/>
          </a:prstGeom>
        </p:spPr>
      </p:pic>
      <p:sp>
        <p:nvSpPr>
          <p:cNvPr id="5" name="文本框 4"/>
          <p:cNvSpPr txBox="1"/>
          <p:nvPr/>
        </p:nvSpPr>
        <p:spPr>
          <a:xfrm>
            <a:off x="1154430" y="1496695"/>
            <a:ext cx="9517380" cy="706755"/>
          </a:xfrm>
          <a:prstGeom prst="rect">
            <a:avLst/>
          </a:prstGeom>
          <a:noFill/>
        </p:spPr>
        <p:txBody>
          <a:bodyPr wrap="square" rtlCol="0" anchor="t">
            <a:spAutoFit/>
          </a:bodyPr>
          <a:lstStyle/>
          <a:p>
            <a:r>
              <a:rPr lang="zh-CN" altLang="en-US" sz="2000"/>
              <a:t>在mysubchart中的所有指令会被发送到mysubchart中。</a:t>
            </a:r>
          </a:p>
          <a:p>
            <a:r>
              <a:rPr lang="zh-CN" altLang="en-US" sz="2000"/>
              <a:t>运行helm install --dry-run --debug mychart，会看到一项mysubchart的配置：</a:t>
            </a:r>
          </a:p>
        </p:txBody>
      </p:sp>
      <p:sp>
        <p:nvSpPr>
          <p:cNvPr id="6" name="文本框 5"/>
          <p:cNvSpPr txBox="1"/>
          <p:nvPr/>
        </p:nvSpPr>
        <p:spPr>
          <a:xfrm>
            <a:off x="713740" y="4685030"/>
            <a:ext cx="11127740" cy="2030095"/>
          </a:xfrm>
          <a:prstGeom prst="rect">
            <a:avLst/>
          </a:prstGeom>
          <a:noFill/>
        </p:spPr>
        <p:txBody>
          <a:bodyPr wrap="square" rtlCol="0" anchor="t">
            <a:spAutoFit/>
          </a:bodyPr>
          <a:lstStyle/>
          <a:p>
            <a:r>
              <a:rPr lang="zh-CN" altLang="en-US"/>
              <a:t>现在，子chart的值已经被顶层的值覆盖了。</a:t>
            </a:r>
          </a:p>
          <a:p>
            <a:endParaRPr lang="zh-CN" altLang="en-US"/>
          </a:p>
          <a:p>
            <a:r>
              <a:rPr lang="zh-CN" altLang="en-US"/>
              <a:t>我们不会改变mychart/charts/mysubchart/templates/configmap.yaml模板到 .Values.mysubchart.dessert的指向。</a:t>
            </a:r>
          </a:p>
          <a:p>
            <a:r>
              <a:rPr lang="zh-CN" altLang="en-US"/>
              <a:t>从模板的角度来看，值依然是在.Values.dessert。</a:t>
            </a:r>
          </a:p>
          <a:p>
            <a:r>
              <a:rPr lang="zh-CN" altLang="en-US"/>
              <a:t>当模板引擎传递值时，会设置范围。 因此对于mysubchart模板，.Values中只提供专门用于mysubchart的值。</a:t>
            </a:r>
          </a:p>
          <a:p>
            <a:endParaRPr lang="zh-CN" altLang="en-US"/>
          </a:p>
          <a:p>
            <a:r>
              <a:rPr lang="zh-CN" altLang="en-US"/>
              <a:t>但是有时确实希望某些值对所有模板都可用。这是使用全局chart值完成的。</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全局Chart值</a:t>
            </a:r>
          </a:p>
        </p:txBody>
      </p:sp>
      <p:sp>
        <p:nvSpPr>
          <p:cNvPr id="3" name="内容占位符 2"/>
          <p:cNvSpPr>
            <a:spLocks noGrp="1"/>
          </p:cNvSpPr>
          <p:nvPr>
            <p:ph idx="1"/>
          </p:nvPr>
        </p:nvSpPr>
        <p:spPr>
          <a:xfrm>
            <a:off x="621030" y="1473200"/>
            <a:ext cx="11174730" cy="4564380"/>
          </a:xfrm>
        </p:spPr>
        <p:txBody>
          <a:bodyPr>
            <a:noAutofit/>
          </a:bodyPr>
          <a:lstStyle/>
          <a:p>
            <a:r>
              <a:rPr lang="zh-CN" altLang="en-US" sz="2400"/>
              <a:t>全局值是使用完全一样的名字在所有的chart及子chart中都能访问的值。</a:t>
            </a:r>
          </a:p>
          <a:p>
            <a:r>
              <a:rPr lang="zh-CN" altLang="en-US" sz="2400"/>
              <a:t>全局变量需要显示声明。</a:t>
            </a:r>
          </a:p>
          <a:p>
            <a:r>
              <a:rPr lang="zh-CN" altLang="en-US" sz="2400"/>
              <a:t>不能将现有的非全局值作为全局值使用。</a:t>
            </a:r>
          </a:p>
          <a:p>
            <a:endParaRPr lang="zh-CN" altLang="en-US" sz="2400"/>
          </a:p>
          <a:p>
            <a:r>
              <a:rPr lang="zh-CN" altLang="en-US" sz="2400"/>
              <a:t>这些值数据类型有个保留部分叫Values.global，可以用来设置全局值。</a:t>
            </a:r>
          </a:p>
          <a:p>
            <a:r>
              <a:rPr lang="zh-CN" altLang="en-US" sz="2400"/>
              <a:t>mychart/values.yaml：</a:t>
            </a:r>
          </a:p>
          <a:p>
            <a:pPr lvl="1"/>
            <a:r>
              <a:rPr lang="zh-CN" altLang="en-US" sz="2000"/>
              <a:t>global:</a:t>
            </a:r>
          </a:p>
          <a:p>
            <a:pPr lvl="2"/>
            <a:r>
              <a:rPr lang="zh-CN" altLang="en-US" sz="1800"/>
              <a:t>salad: caesar</a:t>
            </a:r>
          </a:p>
          <a:p>
            <a:pPr lvl="0"/>
            <a:r>
              <a:rPr lang="zh-CN" altLang="en-US" sz="2400"/>
              <a:t>mychart/templates/configmap.yaml和mysubchart/templates/configmap.yaml 应该都能以{{ .Values.global.salad }}进行访问。</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Helm 3变化概述</a:t>
            </a:r>
          </a:p>
        </p:txBody>
      </p:sp>
      <p:sp>
        <p:nvSpPr>
          <p:cNvPr id="3" name="内容占位符 2"/>
          <p:cNvSpPr>
            <a:spLocks noGrp="1"/>
          </p:cNvSpPr>
          <p:nvPr>
            <p:ph idx="1"/>
          </p:nvPr>
        </p:nvSpPr>
        <p:spPr>
          <a:xfrm>
            <a:off x="201295" y="1647190"/>
            <a:ext cx="11894820" cy="5060315"/>
          </a:xfrm>
        </p:spPr>
        <p:txBody>
          <a:bodyPr>
            <a:noAutofit/>
          </a:bodyPr>
          <a:lstStyle/>
          <a:p>
            <a:r>
              <a:rPr lang="zh-CN" altLang="en-US" sz="2400"/>
              <a:t>移除了Tiller:</a:t>
            </a:r>
          </a:p>
          <a:p>
            <a:pPr lvl="1"/>
            <a:r>
              <a:rPr lang="zh-CN" altLang="en-US" sz="2000"/>
              <a:t>用client/library结构（仅仅helm）替换了 client/server</a:t>
            </a:r>
          </a:p>
          <a:p>
            <a:pPr lvl="1"/>
            <a:r>
              <a:rPr lang="zh-CN" altLang="en-US" sz="2000"/>
              <a:t>安全性现在是每个用户的基础（委托给了Kubernetes用户集群安全）</a:t>
            </a:r>
          </a:p>
          <a:p>
            <a:pPr lvl="1"/>
            <a:r>
              <a:rPr lang="zh-CN" altLang="en-US" sz="2000"/>
              <a:t>发布版本现在作为集群内的密钥存储且改变了发布对象的元数据</a:t>
            </a:r>
          </a:p>
          <a:p>
            <a:pPr lvl="1"/>
            <a:r>
              <a:rPr lang="zh-CN" altLang="en-US" sz="2000"/>
              <a:t>发布版本是在版本命名空间的基础上持久化的并且不再是Tiller的命名空间</a:t>
            </a:r>
          </a:p>
          <a:p>
            <a:pPr lvl="0"/>
            <a:r>
              <a:rPr lang="zh-CN" altLang="en-US" sz="2400"/>
              <a:t>升级了Chart仓库：</a:t>
            </a:r>
          </a:p>
          <a:p>
            <a:pPr lvl="1"/>
            <a:r>
              <a:rPr lang="zh-CN" altLang="en-US" sz="2000"/>
              <a:t>helm search 现在支持本地仓库搜索和Artifact Hub查询</a:t>
            </a:r>
          </a:p>
          <a:p>
            <a:pPr lvl="0"/>
            <a:r>
              <a:rPr lang="zh-CN" altLang="en-US" sz="2330"/>
              <a:t>对于以下更新的规范，Chart的apiVersion升级到了"v2"：</a:t>
            </a:r>
          </a:p>
          <a:p>
            <a:pPr lvl="1"/>
            <a:r>
              <a:rPr lang="zh-CN" altLang="en-US" sz="2000"/>
              <a:t>动态依赖的chart依赖移动到了Chart.yaml (删除了requirements.yaml 且 requirements --&gt; dependencies)</a:t>
            </a:r>
          </a:p>
          <a:p>
            <a:pPr lvl="1"/>
            <a:r>
              <a:rPr lang="zh-CN" altLang="en-US" sz="2000"/>
              <a:t>库chart (辅助/公共库) 现在可以添加为动态链接的chart依赖</a:t>
            </a:r>
          </a:p>
          <a:p>
            <a:pPr lvl="1"/>
            <a:r>
              <a:rPr lang="zh-CN" altLang="en-US" sz="2055"/>
              <a:t>Chart有个type元数据字段将chart定义为application或library的chart。默认是可渲染和安装的应用</a:t>
            </a:r>
          </a:p>
          <a:p>
            <a:pPr lvl="1"/>
            <a:r>
              <a:rPr lang="zh-CN" altLang="en-US" sz="2000"/>
              <a:t>Helm 2 的chart (apiVersion=v1) 依然可用</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与子chart共享模板</a:t>
            </a:r>
          </a:p>
        </p:txBody>
      </p:sp>
      <p:sp>
        <p:nvSpPr>
          <p:cNvPr id="3" name="内容占位符 2"/>
          <p:cNvSpPr>
            <a:spLocks noGrp="1"/>
          </p:cNvSpPr>
          <p:nvPr>
            <p:ph idx="1"/>
          </p:nvPr>
        </p:nvSpPr>
        <p:spPr/>
        <p:txBody>
          <a:bodyPr>
            <a:normAutofit/>
          </a:bodyPr>
          <a:lstStyle/>
          <a:p>
            <a:r>
              <a:rPr lang="zh-CN" altLang="en-US"/>
              <a:t>父chart和子chart可以共享模板。在任意chart中定义的块在其他chart中也是可用的。</a:t>
            </a:r>
          </a:p>
          <a:p>
            <a:endParaRPr lang="zh-CN" altLang="en-US"/>
          </a:p>
          <a:p>
            <a:r>
              <a:rPr lang="zh-CN" altLang="en-US"/>
              <a:t>可以这样定义一个简单的模板：</a:t>
            </a:r>
          </a:p>
          <a:p>
            <a:pPr lvl="1"/>
            <a:r>
              <a:rPr lang="zh-CN" altLang="en-US"/>
              <a:t>{{- define "labels" }}from: mychart{{ end }}</a:t>
            </a:r>
          </a:p>
          <a:p>
            <a:pPr lvl="1"/>
            <a:endParaRPr lang="zh-CN" altLang="en-US"/>
          </a:p>
          <a:p>
            <a:r>
              <a:rPr lang="zh-CN" altLang="en-US"/>
              <a:t>模板标签全局共享。因此，标签chart可以包含在任何其他chart中。</a:t>
            </a:r>
          </a:p>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库类型Chart</a:t>
            </a:r>
          </a:p>
        </p:txBody>
      </p:sp>
      <p:sp>
        <p:nvSpPr>
          <p:cNvPr id="3" name="内容占位符 2"/>
          <p:cNvSpPr>
            <a:spLocks noGrp="1"/>
          </p:cNvSpPr>
          <p:nvPr>
            <p:ph idx="1"/>
          </p:nvPr>
        </p:nvSpPr>
        <p:spPr/>
        <p:txBody>
          <a:bodyPr>
            <a:normAutofit fontScale="90000"/>
          </a:bodyPr>
          <a:lstStyle/>
          <a:p>
            <a:r>
              <a:rPr lang="zh-CN" altLang="en-US"/>
              <a:t>库类型chart是一种 Helm chart，</a:t>
            </a:r>
            <a:r>
              <a:rPr lang="zh-CN" altLang="en-US">
                <a:solidFill>
                  <a:srgbClr val="FF0000"/>
                </a:solidFill>
              </a:rPr>
              <a:t>定义了可以由其他chart中Helm模板共享的chart原语或定义</a:t>
            </a:r>
            <a:r>
              <a:rPr lang="zh-CN" altLang="en-US"/>
              <a:t>。这允许用户通过chart分享可复用得代码片段来避免重复并保持chart 干燥。</a:t>
            </a:r>
          </a:p>
          <a:p>
            <a:r>
              <a:rPr lang="zh-CN" altLang="en-US"/>
              <a:t>在Helm 3中引用了库chart，从形式上区别于Helm 2中chart维护的通用或辅助chart。 作为一个chart类型引入，可以提供：</a:t>
            </a:r>
          </a:p>
          <a:p>
            <a:pPr lvl="1"/>
            <a:r>
              <a:rPr lang="zh-CN" altLang="en-US"/>
              <a:t>一种明确区分通用和应用chart的方法</a:t>
            </a:r>
          </a:p>
          <a:p>
            <a:pPr lvl="1"/>
            <a:r>
              <a:rPr lang="zh-CN" altLang="en-US"/>
              <a:t>逻辑上阻止安装通用chart</a:t>
            </a:r>
          </a:p>
          <a:p>
            <a:pPr lvl="1"/>
            <a:r>
              <a:rPr lang="zh-CN" altLang="en-US"/>
              <a:t>通用chart中的未渲染模板可以包含版本组件</a:t>
            </a:r>
          </a:p>
          <a:p>
            <a:r>
              <a:rPr lang="zh-CN" altLang="en-US"/>
              <a:t>chart维护者可以定义一个通用的chart作为库并且现在可以确信Helm将以标准一致的方式处理chart。 也意味着通过改变chart类型来分享应用chart中的定义。</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创建一个简单的库chart</a:t>
            </a:r>
          </a:p>
        </p:txBody>
      </p:sp>
      <p:sp>
        <p:nvSpPr>
          <p:cNvPr id="3" name="内容占位符 2"/>
          <p:cNvSpPr>
            <a:spLocks noGrp="1"/>
          </p:cNvSpPr>
          <p:nvPr>
            <p:ph idx="1"/>
          </p:nvPr>
        </p:nvSpPr>
        <p:spPr/>
        <p:txBody>
          <a:bodyPr/>
          <a:lstStyle/>
          <a:p>
            <a:r>
              <a:rPr lang="zh-CN" altLang="en-US"/>
              <a:t>$ helm create mylibchart</a:t>
            </a:r>
          </a:p>
          <a:p>
            <a:r>
              <a:rPr lang="zh-CN" altLang="en-US"/>
              <a:t>Creating mylibchart</a:t>
            </a:r>
          </a:p>
          <a:p>
            <a:r>
              <a:rPr lang="zh-CN" altLang="en-US"/>
              <a:t>$ rm -rf mylibchart/templates/*</a:t>
            </a:r>
          </a:p>
          <a:p>
            <a:r>
              <a:rPr lang="zh-CN" altLang="en-US"/>
              <a:t>$ rm -f mylibchart/values.yaml</a:t>
            </a:r>
          </a:p>
          <a:p>
            <a:r>
              <a:rPr lang="zh-CN" altLang="en-US"/>
              <a:t>已命名的模板 (有时称为局部模板或子模板)是定义在一个文件中的简单模板，并分配了一个名称。</a:t>
            </a:r>
          </a:p>
          <a:p>
            <a:r>
              <a:rPr lang="zh-CN" altLang="en-US"/>
              <a:t>在templates/目录中， 所有以下划线开始的文件(_)不会输出到Kubernetes清单文件中。因此依照惯例，辅助模板和局部模板被放置在_*.tpl或_*.yaml文件中。</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创建一个简单的库chart</a:t>
            </a:r>
            <a:endParaRPr lang="zh-CN" altLang="en-US"/>
          </a:p>
        </p:txBody>
      </p:sp>
      <p:sp>
        <p:nvSpPr>
          <p:cNvPr id="3" name="内容占位符 2"/>
          <p:cNvSpPr>
            <a:spLocks noGrp="1"/>
          </p:cNvSpPr>
          <p:nvPr>
            <p:ph idx="1"/>
          </p:nvPr>
        </p:nvSpPr>
        <p:spPr>
          <a:xfrm>
            <a:off x="686435" y="1373505"/>
            <a:ext cx="10515600" cy="4920615"/>
          </a:xfrm>
        </p:spPr>
        <p:txBody>
          <a:bodyPr>
            <a:noAutofit/>
          </a:bodyPr>
          <a:lstStyle/>
          <a:p>
            <a:r>
              <a:rPr lang="zh-CN" altLang="en-US" sz="2400"/>
              <a:t>这个示例中，我们要写一个通用的配置映射来创建一个空的配置映射源。在mylibchart/templates/_configmap.yaml文件中定义如下：</a:t>
            </a:r>
          </a:p>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400"/>
              <a:t>这个配置映射结构被定义在名为mylibchart.configmap.tpl的模板文件中。data是一个空源的配置映射， 这个文件中另一个命名的模板是mylibchart.configmap。这个模板包含了另一个模板mylibchart.util.merge， 会使用两个命名的模板作为参数，称为mylibchart.configmap和mylibchart.configmap.tpl。</a:t>
            </a:r>
          </a:p>
        </p:txBody>
      </p:sp>
      <p:pic>
        <p:nvPicPr>
          <p:cNvPr id="4" name="图片 3"/>
          <p:cNvPicPr>
            <a:picLocks noChangeAspect="1"/>
          </p:cNvPicPr>
          <p:nvPr/>
        </p:nvPicPr>
        <p:blipFill>
          <a:blip r:embed="rId2"/>
          <a:srcRect l="24373" t="42807" r="36464" b="31266"/>
          <a:stretch>
            <a:fillRect/>
          </a:stretch>
        </p:blipFill>
        <p:spPr>
          <a:xfrm>
            <a:off x="2951480" y="2136775"/>
            <a:ext cx="7177405" cy="267271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mylibchart/templates/_util.yaml</a:t>
            </a:r>
          </a:p>
        </p:txBody>
      </p:sp>
      <p:pic>
        <p:nvPicPr>
          <p:cNvPr id="4" name="内容占位符 3"/>
          <p:cNvPicPr>
            <a:picLocks noGrp="1" noChangeAspect="1"/>
          </p:cNvPicPr>
          <p:nvPr>
            <p:ph idx="1"/>
          </p:nvPr>
        </p:nvPicPr>
        <p:blipFill>
          <a:blip r:embed="rId2"/>
          <a:srcRect l="25283" t="40420" r="32359" b="21640"/>
          <a:stretch>
            <a:fillRect/>
          </a:stretch>
        </p:blipFill>
        <p:spPr>
          <a:xfrm>
            <a:off x="1757680" y="1402080"/>
            <a:ext cx="8045450" cy="4053840"/>
          </a:xfrm>
          <a:prstGeom prst="rect">
            <a:avLst/>
          </a:prstGeom>
        </p:spPr>
      </p:pic>
      <p:sp>
        <p:nvSpPr>
          <p:cNvPr id="5" name="文本框 4"/>
          <p:cNvSpPr txBox="1"/>
          <p:nvPr/>
        </p:nvSpPr>
        <p:spPr>
          <a:xfrm>
            <a:off x="998220" y="5446395"/>
            <a:ext cx="9686925" cy="1198880"/>
          </a:xfrm>
          <a:prstGeom prst="rect">
            <a:avLst/>
          </a:prstGeom>
          <a:noFill/>
        </p:spPr>
        <p:txBody>
          <a:bodyPr wrap="square" rtlCol="0" anchor="t">
            <a:spAutoFit/>
          </a:bodyPr>
          <a:lstStyle/>
          <a:p>
            <a:r>
              <a:rPr lang="zh-CN" altLang="en-US" sz="2400"/>
              <a:t>复制方法mylibchart.util.merge是mylibchart/templates/_util.yaml文件中的一个命名模板。 是 通用Helm辅助Chart的实用工具。因为它合并了两个模板并覆盖了两个模板的公共部分。</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mylibchart/Chart.yaml</a:t>
            </a:r>
            <a:endParaRPr lang="zh-CN" altLang="en-US"/>
          </a:p>
        </p:txBody>
      </p:sp>
      <p:sp>
        <p:nvSpPr>
          <p:cNvPr id="3" name="内容占位符 2"/>
          <p:cNvSpPr>
            <a:spLocks noGrp="1"/>
          </p:cNvSpPr>
          <p:nvPr>
            <p:ph idx="1"/>
          </p:nvPr>
        </p:nvSpPr>
        <p:spPr>
          <a:xfrm>
            <a:off x="838200" y="1825625"/>
            <a:ext cx="10515600" cy="4876800"/>
          </a:xfrm>
        </p:spPr>
        <p:txBody>
          <a:bodyPr>
            <a:normAutofit lnSpcReduction="20000"/>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这个库chart现在可以分享了，并且配置映射定义可以复用了。</a:t>
            </a:r>
          </a:p>
        </p:txBody>
      </p:sp>
      <p:pic>
        <p:nvPicPr>
          <p:cNvPr id="4" name="内容占位符 3"/>
          <p:cNvPicPr>
            <a:picLocks noChangeAspect="1"/>
          </p:cNvPicPr>
          <p:nvPr/>
        </p:nvPicPr>
        <p:blipFill>
          <a:blip r:embed="rId2"/>
          <a:srcRect l="25341" t="24238" r="16976" b="11761"/>
          <a:stretch>
            <a:fillRect/>
          </a:stretch>
        </p:blipFill>
        <p:spPr>
          <a:xfrm>
            <a:off x="2328545" y="1377950"/>
            <a:ext cx="7356475" cy="459168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使用简单的库chart</a:t>
            </a:r>
          </a:p>
        </p:txBody>
      </p:sp>
      <p:sp>
        <p:nvSpPr>
          <p:cNvPr id="3" name="内容占位符 2"/>
          <p:cNvSpPr>
            <a:spLocks noGrp="1"/>
          </p:cNvSpPr>
          <p:nvPr>
            <p:ph idx="1"/>
          </p:nvPr>
        </p:nvSpPr>
        <p:spPr/>
        <p:txBody>
          <a:bodyPr/>
          <a:lstStyle/>
          <a:p>
            <a:r>
              <a:rPr lang="zh-CN" altLang="en-US"/>
              <a:t>$ helm create mychart</a:t>
            </a:r>
          </a:p>
          <a:p>
            <a:r>
              <a:rPr lang="zh-CN" altLang="en-US"/>
              <a:t>Creating mychart</a:t>
            </a:r>
          </a:p>
          <a:p>
            <a:r>
              <a:rPr lang="zh-CN" altLang="en-US"/>
              <a:t>$ rm -rf mychart/templates/*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mychart/templates/configmap.yaml</a:t>
            </a:r>
          </a:p>
        </p:txBody>
      </p:sp>
      <p:pic>
        <p:nvPicPr>
          <p:cNvPr id="4" name="内容占位符 3"/>
          <p:cNvPicPr>
            <a:picLocks noGrp="1" noChangeAspect="1"/>
          </p:cNvPicPr>
          <p:nvPr>
            <p:ph idx="1"/>
          </p:nvPr>
        </p:nvPicPr>
        <p:blipFill>
          <a:blip r:embed="rId2"/>
          <a:srcRect l="25341" t="55392" r="36858" b="28922"/>
          <a:stretch>
            <a:fillRect/>
          </a:stretch>
        </p:blipFill>
        <p:spPr>
          <a:xfrm>
            <a:off x="743585" y="1563370"/>
            <a:ext cx="7198995" cy="1680210"/>
          </a:xfrm>
          <a:prstGeom prst="rect">
            <a:avLst/>
          </a:prstGeom>
        </p:spPr>
      </p:pic>
      <p:sp>
        <p:nvSpPr>
          <p:cNvPr id="5" name="文本框 4"/>
          <p:cNvSpPr txBox="1"/>
          <p:nvPr/>
        </p:nvSpPr>
        <p:spPr>
          <a:xfrm>
            <a:off x="447040" y="3672840"/>
            <a:ext cx="5558790" cy="2676525"/>
          </a:xfrm>
          <a:prstGeom prst="rect">
            <a:avLst/>
          </a:prstGeom>
          <a:noFill/>
        </p:spPr>
        <p:txBody>
          <a:bodyPr wrap="square" rtlCol="0" anchor="t">
            <a:spAutoFit/>
          </a:bodyPr>
          <a:lstStyle/>
          <a:p>
            <a:r>
              <a:rPr lang="zh-CN" altLang="en-US" sz="2400"/>
              <a:t>可以看到这简化了我们通过继承为添加了标准属性的公共配置映射定义必须要做的事情。在模板中添加了配置，在这个示例中的数据key myvalue和值。这个配置会覆盖公共配置映射中的空源。因为我们在上一节中提到的辅助方法mylibchart.util.merge，这是可行的。</a:t>
            </a:r>
          </a:p>
        </p:txBody>
      </p:sp>
      <p:sp>
        <p:nvSpPr>
          <p:cNvPr id="6" name="文本框 5"/>
          <p:cNvSpPr txBox="1"/>
          <p:nvPr/>
        </p:nvSpPr>
        <p:spPr>
          <a:xfrm>
            <a:off x="6194425" y="3698875"/>
            <a:ext cx="5879465" cy="1198880"/>
          </a:xfrm>
          <a:prstGeom prst="rect">
            <a:avLst/>
          </a:prstGeom>
          <a:noFill/>
        </p:spPr>
        <p:txBody>
          <a:bodyPr wrap="square" rtlCol="0" anchor="t">
            <a:spAutoFit/>
          </a:bodyPr>
          <a:lstStyle/>
          <a:p>
            <a:r>
              <a:rPr lang="zh-CN" altLang="en-US" sz="2400"/>
              <a:t>为了能使用通用代码，我们需要添加mylibchart作为依赖。将以下内容添加到mychart/Chart.yaml文件的末尾：</a:t>
            </a:r>
          </a:p>
        </p:txBody>
      </p:sp>
      <p:pic>
        <p:nvPicPr>
          <p:cNvPr id="7" name="图片 6"/>
          <p:cNvPicPr>
            <a:picLocks noChangeAspect="1"/>
          </p:cNvPicPr>
          <p:nvPr/>
        </p:nvPicPr>
        <p:blipFill>
          <a:blip r:embed="rId3"/>
          <a:srcRect l="25474" t="52078" r="53453" b="31968"/>
          <a:stretch>
            <a:fillRect/>
          </a:stretch>
        </p:blipFill>
        <p:spPr>
          <a:xfrm>
            <a:off x="7087235" y="4907915"/>
            <a:ext cx="4208780" cy="179197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使用简单的库chart</a:t>
            </a:r>
            <a:endParaRPr lang="zh-CN" altLang="en-US"/>
          </a:p>
        </p:txBody>
      </p:sp>
      <p:sp>
        <p:nvSpPr>
          <p:cNvPr id="3" name="内容占位符 2"/>
          <p:cNvSpPr>
            <a:spLocks noGrp="1"/>
          </p:cNvSpPr>
          <p:nvPr>
            <p:ph idx="1"/>
          </p:nvPr>
        </p:nvSpPr>
        <p:spPr>
          <a:xfrm>
            <a:off x="764540" y="1460500"/>
            <a:ext cx="10515600" cy="4707255"/>
          </a:xfrm>
        </p:spPr>
        <p:txBody>
          <a:bodyPr>
            <a:noAutofit/>
          </a:bodyPr>
          <a:lstStyle/>
          <a:p>
            <a:r>
              <a:rPr lang="zh-CN" altLang="en-US"/>
              <a:t>这包含了作为文件系统动态依赖的库chart，和我们的应用chart位于同一父路径下。由于将库chart作为动态依赖， 我们需要执行helm dependency update，它会拷贝库chart到你的charts/目录。</a:t>
            </a:r>
          </a:p>
          <a:p>
            <a:r>
              <a:rPr lang="zh-CN" altLang="en-US"/>
              <a:t>$ helm dependency update mychart/</a:t>
            </a:r>
          </a:p>
          <a:p>
            <a:r>
              <a:rPr lang="zh-CN" altLang="en-US"/>
              <a:t>现在我们准备好部署chart了。安装之前，需要先检测渲染过的模板。</a:t>
            </a:r>
          </a:p>
          <a:p>
            <a:r>
              <a:rPr lang="zh-CN" altLang="en-US"/>
              <a:t>$ helm install mydemo mychart/ --debug --dry-run</a:t>
            </a:r>
          </a:p>
          <a:p>
            <a:r>
              <a:rPr lang="zh-CN" altLang="en-US"/>
              <a:t>现在安装：</a:t>
            </a:r>
          </a:p>
          <a:p>
            <a:r>
              <a:rPr lang="zh-CN" altLang="en-US"/>
              <a:t>$ helm install mydemo mychart/</a:t>
            </a:r>
          </a:p>
          <a:p>
            <a:r>
              <a:rPr lang="zh-CN" altLang="en-US"/>
              <a:t>我们可以检索这个版本并看到实际的版本已经加载。</a:t>
            </a:r>
          </a:p>
          <a:p>
            <a:r>
              <a:rPr lang="zh-CN" altLang="en-US"/>
              <a:t>$ helm get manifest mydemo</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The Common Helm Helper Chart</a:t>
            </a:r>
          </a:p>
        </p:txBody>
      </p:sp>
      <p:sp>
        <p:nvSpPr>
          <p:cNvPr id="3" name="内容占位符 2"/>
          <p:cNvSpPr>
            <a:spLocks noGrp="1"/>
          </p:cNvSpPr>
          <p:nvPr>
            <p:ph idx="1"/>
          </p:nvPr>
        </p:nvSpPr>
        <p:spPr/>
        <p:txBody>
          <a:bodyPr/>
          <a:lstStyle/>
          <a:p>
            <a:r>
              <a:rPr lang="zh-CN" altLang="en-US"/>
              <a:t>这个 chart是公共chart的初始模式。 它提供的应用程序反映了Kubernetes chart开发的最佳实践。开发chart时可以立即使用共享代码。</a:t>
            </a:r>
          </a:p>
          <a:p>
            <a:r>
              <a:rPr lang="zh-CN" altLang="en-US"/>
              <a:t>$ helm create demo</a:t>
            </a:r>
          </a:p>
          <a:p>
            <a:r>
              <a:rPr lang="zh-CN" altLang="en-US"/>
              <a:t>Creating demo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Helm 3变化概述</a:t>
            </a:r>
            <a:endParaRPr lang="zh-CN" altLang="en-US"/>
          </a:p>
        </p:txBody>
      </p:sp>
      <p:sp>
        <p:nvSpPr>
          <p:cNvPr id="3" name="内容占位符 2"/>
          <p:cNvSpPr>
            <a:spLocks noGrp="1"/>
          </p:cNvSpPr>
          <p:nvPr>
            <p:ph idx="1"/>
          </p:nvPr>
        </p:nvSpPr>
        <p:spPr>
          <a:xfrm>
            <a:off x="838200" y="1825625"/>
            <a:ext cx="10515600" cy="4803140"/>
          </a:xfrm>
        </p:spPr>
        <p:txBody>
          <a:bodyPr>
            <a:noAutofit/>
          </a:bodyPr>
          <a:lstStyle/>
          <a:p>
            <a:r>
              <a:rPr lang="zh-CN" altLang="en-US"/>
              <a:t>添加了XDG目录规范：</a:t>
            </a:r>
          </a:p>
          <a:p>
            <a:pPr lvl="1"/>
            <a:r>
              <a:rPr lang="zh-CN" altLang="en-US"/>
              <a:t>Helm根目录针对存储配置文件删除和替换了XDG目录规范</a:t>
            </a:r>
          </a:p>
          <a:p>
            <a:pPr lvl="1"/>
            <a:r>
              <a:rPr lang="zh-CN" altLang="en-US"/>
              <a:t>不再需要初始化Helm</a:t>
            </a:r>
          </a:p>
          <a:p>
            <a:pPr lvl="1"/>
            <a:r>
              <a:rPr lang="zh-CN" altLang="en-US"/>
              <a:t>移除了helm init 和 helm home</a:t>
            </a:r>
          </a:p>
          <a:p>
            <a:pPr lvl="0"/>
            <a:r>
              <a:rPr lang="zh-CN" altLang="en-US"/>
              <a:t>其他更改：</a:t>
            </a:r>
          </a:p>
          <a:p>
            <a:pPr lvl="1"/>
            <a:r>
              <a:rPr lang="zh-CN" altLang="en-US"/>
              <a:t>简化了Helm的安装和设置：</a:t>
            </a:r>
          </a:p>
          <a:p>
            <a:pPr lvl="2"/>
            <a:r>
              <a:rPr lang="zh-CN" altLang="en-US"/>
              <a:t>仅针对Helm客户端 (二进制)</a:t>
            </a:r>
          </a:p>
          <a:p>
            <a:pPr lvl="2"/>
            <a:r>
              <a:rPr lang="zh-CN" altLang="en-US"/>
              <a:t>按照已有范式运行</a:t>
            </a:r>
          </a:p>
          <a:p>
            <a:pPr lvl="1"/>
            <a:r>
              <a:rPr lang="zh-CN" altLang="en-US"/>
              <a:t>不再默认设置local或stable仓库</a:t>
            </a:r>
          </a:p>
          <a:p>
            <a:pPr lvl="1"/>
            <a:r>
              <a:rPr lang="zh-CN" altLang="en-US"/>
              <a:t>删除了crd-install钩子并用chart中的crds目录替换了，在渲染chart之前会安装所有的crd</a:t>
            </a:r>
          </a:p>
          <a:p>
            <a:pPr lvl="1"/>
            <a:r>
              <a:rPr lang="zh-CN" altLang="en-US"/>
              <a:t>删除了test-failure钩子注释值，且弃用了test-success。使用test代替</a:t>
            </a:r>
          </a:p>
          <a:p>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The Common Helm Helper Chart</a:t>
            </a:r>
            <a:endParaRPr lang="zh-CN" altLang="en-US"/>
          </a:p>
        </p:txBody>
      </p:sp>
      <p:pic>
        <p:nvPicPr>
          <p:cNvPr id="4" name="内容占位符 3"/>
          <p:cNvPicPr>
            <a:picLocks noGrp="1" noChangeAspect="1"/>
          </p:cNvPicPr>
          <p:nvPr>
            <p:ph idx="1"/>
          </p:nvPr>
        </p:nvPicPr>
        <p:blipFill>
          <a:blip r:embed="rId2"/>
          <a:srcRect l="25262" t="29617" r="39440" b="52073"/>
          <a:stretch>
            <a:fillRect/>
          </a:stretch>
        </p:blipFill>
        <p:spPr>
          <a:xfrm>
            <a:off x="324485" y="2045335"/>
            <a:ext cx="6527165" cy="1873250"/>
          </a:xfrm>
          <a:prstGeom prst="rect">
            <a:avLst/>
          </a:prstGeom>
        </p:spPr>
      </p:pic>
      <p:pic>
        <p:nvPicPr>
          <p:cNvPr id="5" name="图片 4"/>
          <p:cNvPicPr>
            <a:picLocks noChangeAspect="1"/>
          </p:cNvPicPr>
          <p:nvPr/>
        </p:nvPicPr>
        <p:blipFill>
          <a:blip r:embed="rId2"/>
          <a:srcRect l="25564" t="64244" r="42801" b="5578"/>
          <a:stretch>
            <a:fillRect/>
          </a:stretch>
        </p:blipFill>
        <p:spPr>
          <a:xfrm>
            <a:off x="6913245" y="2045335"/>
            <a:ext cx="4870450" cy="2613660"/>
          </a:xfrm>
          <a:prstGeom prst="rect">
            <a:avLst/>
          </a:prstGeom>
        </p:spPr>
      </p:pic>
      <p:sp>
        <p:nvSpPr>
          <p:cNvPr id="6" name="文本框 5"/>
          <p:cNvSpPr txBox="1"/>
          <p:nvPr/>
        </p:nvSpPr>
        <p:spPr>
          <a:xfrm>
            <a:off x="732790" y="1564640"/>
            <a:ext cx="4812030" cy="368300"/>
          </a:xfrm>
          <a:prstGeom prst="rect">
            <a:avLst/>
          </a:prstGeom>
          <a:noFill/>
        </p:spPr>
        <p:txBody>
          <a:bodyPr wrap="square" rtlCol="0" anchor="t">
            <a:spAutoFit/>
          </a:bodyPr>
          <a:lstStyle/>
          <a:p>
            <a:r>
              <a:rPr lang="zh-CN" altLang="en-US"/>
              <a:t>demo/templates/deployment.yaml</a:t>
            </a:r>
          </a:p>
        </p:txBody>
      </p:sp>
      <p:sp>
        <p:nvSpPr>
          <p:cNvPr id="7" name="文本框 6"/>
          <p:cNvSpPr txBox="1"/>
          <p:nvPr/>
        </p:nvSpPr>
        <p:spPr>
          <a:xfrm>
            <a:off x="6913245" y="1530350"/>
            <a:ext cx="4764405" cy="368300"/>
          </a:xfrm>
          <a:prstGeom prst="rect">
            <a:avLst/>
          </a:prstGeom>
          <a:noFill/>
        </p:spPr>
        <p:txBody>
          <a:bodyPr wrap="square" rtlCol="0" anchor="t">
            <a:spAutoFit/>
          </a:bodyPr>
          <a:lstStyle/>
          <a:p>
            <a:r>
              <a:rPr lang="zh-CN" altLang="en-US"/>
              <a:t>demo/templates/service.yaml</a:t>
            </a:r>
          </a:p>
        </p:txBody>
      </p:sp>
      <p:pic>
        <p:nvPicPr>
          <p:cNvPr id="8" name="图片 7"/>
          <p:cNvPicPr>
            <a:picLocks noChangeAspect="1"/>
          </p:cNvPicPr>
          <p:nvPr/>
        </p:nvPicPr>
        <p:blipFill>
          <a:blip r:embed="rId3"/>
          <a:srcRect l="25403" t="39871" r="47178" b="46675"/>
          <a:stretch>
            <a:fillRect/>
          </a:stretch>
        </p:blipFill>
        <p:spPr>
          <a:xfrm>
            <a:off x="515620" y="5028565"/>
            <a:ext cx="5443220" cy="1502410"/>
          </a:xfrm>
          <a:prstGeom prst="rect">
            <a:avLst/>
          </a:prstGeom>
        </p:spPr>
      </p:pic>
      <p:sp>
        <p:nvSpPr>
          <p:cNvPr id="9" name="文本框 8"/>
          <p:cNvSpPr txBox="1"/>
          <p:nvPr/>
        </p:nvSpPr>
        <p:spPr>
          <a:xfrm>
            <a:off x="550545" y="4598035"/>
            <a:ext cx="2540000" cy="368300"/>
          </a:xfrm>
          <a:prstGeom prst="rect">
            <a:avLst/>
          </a:prstGeom>
          <a:noFill/>
        </p:spPr>
        <p:txBody>
          <a:bodyPr wrap="square" rtlCol="0" anchor="t">
            <a:spAutoFit/>
          </a:bodyPr>
          <a:lstStyle/>
          <a:p>
            <a:r>
              <a:rPr lang="zh-CN" altLang="en-US"/>
              <a:t>demo/Chart.yaml</a:t>
            </a:r>
          </a:p>
        </p:txBody>
      </p:sp>
      <p:sp>
        <p:nvSpPr>
          <p:cNvPr id="10" name="文本框 9"/>
          <p:cNvSpPr txBox="1"/>
          <p:nvPr/>
        </p:nvSpPr>
        <p:spPr>
          <a:xfrm>
            <a:off x="6082030" y="4871085"/>
            <a:ext cx="5836920" cy="1630045"/>
          </a:xfrm>
          <a:prstGeom prst="rect">
            <a:avLst/>
          </a:prstGeom>
          <a:noFill/>
        </p:spPr>
        <p:txBody>
          <a:bodyPr wrap="square" rtlCol="0" anchor="t">
            <a:spAutoFit/>
          </a:bodyPr>
          <a:lstStyle/>
          <a:p>
            <a:r>
              <a:rPr lang="zh-CN" altLang="en-US" sz="2000"/>
              <a:t>注意：需要添加incubator仓库到Helm仓库列表中(helm repo add)。</a:t>
            </a:r>
          </a:p>
          <a:p>
            <a:r>
              <a:rPr lang="zh-CN" altLang="en-US" sz="2000"/>
              <a:t>由于我们引用了一个chart作为动态依赖，需要执行</a:t>
            </a:r>
            <a:r>
              <a:rPr lang="zh-CN" altLang="en-US" sz="2000">
                <a:solidFill>
                  <a:srgbClr val="FF0000"/>
                </a:solidFill>
              </a:rPr>
              <a:t>helm dependency update</a:t>
            </a:r>
            <a:r>
              <a:rPr lang="zh-CN" altLang="en-US" sz="2000"/>
              <a:t>。这样会将辅助chart拷贝到你的charts/目录。</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Chart Hook</a:t>
            </a:r>
          </a:p>
        </p:txBody>
      </p:sp>
      <p:sp>
        <p:nvSpPr>
          <p:cNvPr id="3" name="内容占位符 2"/>
          <p:cNvSpPr>
            <a:spLocks noGrp="1"/>
          </p:cNvSpPr>
          <p:nvPr>
            <p:ph idx="1"/>
          </p:nvPr>
        </p:nvSpPr>
        <p:spPr/>
        <p:txBody>
          <a:bodyPr/>
          <a:lstStyle/>
          <a:p>
            <a:r>
              <a:rPr lang="zh-CN" altLang="en-US"/>
              <a:t>Helm 提供了一个 hook 机制允许chart开发者在发布生命周期的某些点进行干预。比如你可以使用hook用于：</a:t>
            </a:r>
          </a:p>
          <a:p>
            <a:pPr lvl="1"/>
            <a:r>
              <a:rPr lang="zh-CN" altLang="en-US"/>
              <a:t>安装时在加载其他chart之前加载配置映射或密钥</a:t>
            </a:r>
          </a:p>
          <a:p>
            <a:pPr lvl="1"/>
            <a:r>
              <a:rPr lang="zh-CN" altLang="en-US"/>
              <a:t>安装新chart之前执行备份数据库的任务，然后在升级之后执行第二个任务用于存储数据。</a:t>
            </a:r>
          </a:p>
          <a:p>
            <a:pPr lvl="1"/>
            <a:r>
              <a:rPr lang="zh-CN" altLang="en-US"/>
              <a:t>在删除发布之前执行一个任务以便在删除服务之前退出滚动。</a:t>
            </a:r>
          </a:p>
          <a:p>
            <a:pPr lvl="1"/>
            <a:endParaRPr lang="zh-CN" altLang="en-US"/>
          </a:p>
          <a:p>
            <a:r>
              <a:rPr lang="zh-CN" altLang="en-US"/>
              <a:t>钩子的工作方式与常规模板类似，但因为Helm对其不同的使用方式，会有一些特殊的注释。这部分会讲述钩子的基本使用模式。</a:t>
            </a:r>
          </a:p>
          <a:p>
            <a:pPr marL="0" indent="0">
              <a:buNone/>
            </a:pPr>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0" y="0"/>
            <a:ext cx="12191365" cy="68580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可用的钩子</a:t>
            </a:r>
            <a:endParaRPr lang="zh-CN" altLang="en-US"/>
          </a:p>
        </p:txBody>
      </p:sp>
      <p:sp>
        <p:nvSpPr>
          <p:cNvPr id="3" name="内容占位符 2"/>
          <p:cNvSpPr>
            <a:spLocks noGrp="1"/>
          </p:cNvSpPr>
          <p:nvPr>
            <p:ph idx="1"/>
          </p:nvPr>
        </p:nvSpPr>
        <p:spPr/>
        <p:txBody>
          <a:bodyPr>
            <a:noAutofit/>
          </a:bodyPr>
          <a:lstStyle/>
          <a:p>
            <a:r>
              <a:rPr lang="zh-CN" altLang="en-US" sz="2400"/>
              <a:t>定义了以下钩子：</a:t>
            </a:r>
          </a:p>
          <a:p>
            <a:r>
              <a:rPr lang="zh-CN" altLang="en-US" sz="2400"/>
              <a:t>注释值	描述</a:t>
            </a:r>
          </a:p>
          <a:p>
            <a:pPr lvl="1"/>
            <a:r>
              <a:rPr lang="zh-CN" altLang="en-US" sz="2055"/>
              <a:t>pre-install	</a:t>
            </a:r>
            <a:r>
              <a:rPr lang="en-US" altLang="zh-CN" sz="2055"/>
              <a:t>	</a:t>
            </a:r>
            <a:r>
              <a:rPr lang="zh-CN" altLang="en-US" sz="2055"/>
              <a:t>在模板渲染之后，Kubernetes资源创建之前执行</a:t>
            </a:r>
          </a:p>
          <a:p>
            <a:pPr lvl="1"/>
            <a:r>
              <a:rPr lang="zh-CN" altLang="en-US" sz="2055"/>
              <a:t>post-install	在所有资源加载到Kubernetes之后执行</a:t>
            </a:r>
          </a:p>
          <a:p>
            <a:pPr lvl="1"/>
            <a:r>
              <a:rPr lang="zh-CN" altLang="en-US" sz="2055"/>
              <a:t>pre-delete	</a:t>
            </a:r>
            <a:r>
              <a:rPr lang="en-US" altLang="zh-CN" sz="2055"/>
              <a:t>	</a:t>
            </a:r>
            <a:r>
              <a:rPr lang="zh-CN" altLang="en-US" sz="2055"/>
              <a:t>在Kubernetes删除之前，执行删除请求</a:t>
            </a:r>
          </a:p>
          <a:p>
            <a:pPr lvl="1"/>
            <a:r>
              <a:rPr lang="zh-CN" altLang="en-US" sz="2055"/>
              <a:t>post-delete	在所有的版本资源删除之后执行删除请求</a:t>
            </a:r>
          </a:p>
          <a:p>
            <a:pPr lvl="1"/>
            <a:r>
              <a:rPr lang="zh-CN" altLang="en-US" sz="2055"/>
              <a:t>pre-upgrade	在模板渲染之后，资源更新之前执行一个升级请求</a:t>
            </a:r>
          </a:p>
          <a:p>
            <a:pPr lvl="1"/>
            <a:r>
              <a:rPr lang="zh-CN" altLang="en-US" sz="2055"/>
              <a:t>post-upgrade	所有资源升级之后执行一个升级请求</a:t>
            </a:r>
          </a:p>
          <a:p>
            <a:pPr lvl="1"/>
            <a:r>
              <a:rPr lang="zh-CN" altLang="en-US" sz="2055"/>
              <a:t>pre-rollback	在模板渲染之后，资源回滚之前，执行一个回滚请求</a:t>
            </a:r>
          </a:p>
          <a:p>
            <a:pPr lvl="1"/>
            <a:r>
              <a:rPr lang="zh-CN" altLang="en-US" sz="2055"/>
              <a:t>post-rollback	在所有资源被修改之后执行一个回滚请求</a:t>
            </a:r>
          </a:p>
          <a:p>
            <a:pPr lvl="1"/>
            <a:r>
              <a:rPr lang="zh-CN" altLang="en-US" sz="2055"/>
              <a:t>test	</a:t>
            </a:r>
            <a:r>
              <a:rPr lang="en-US" altLang="zh-CN" sz="2055"/>
              <a:t>	</a:t>
            </a:r>
            <a:r>
              <a:rPr lang="zh-CN" altLang="en-US" sz="2055"/>
              <a:t>调用Helm test子命令时执行 ( test文档)</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钩子和发布生命周期</a:t>
            </a:r>
          </a:p>
        </p:txBody>
      </p:sp>
      <p:sp>
        <p:nvSpPr>
          <p:cNvPr id="3" name="内容占位符 2"/>
          <p:cNvSpPr>
            <a:spLocks noGrp="1"/>
          </p:cNvSpPr>
          <p:nvPr>
            <p:ph idx="1"/>
          </p:nvPr>
        </p:nvSpPr>
        <p:spPr/>
        <p:txBody>
          <a:bodyPr>
            <a:normAutofit lnSpcReduction="10000"/>
          </a:bodyPr>
          <a:lstStyle/>
          <a:p>
            <a:r>
              <a:rPr lang="zh-CN" altLang="en-US"/>
              <a:t>钩子允许你在发布生命周期的关键节点上有机会执行操作。比如，考虑helm install的生命周期。默认生命周期看起来是这样：</a:t>
            </a:r>
          </a:p>
          <a:p>
            <a:endParaRPr lang="zh-CN" altLang="en-US"/>
          </a:p>
          <a:p>
            <a:r>
              <a:rPr lang="en-US" altLang="zh-CN"/>
              <a:t>1.</a:t>
            </a:r>
            <a:r>
              <a:rPr lang="zh-CN" altLang="en-US"/>
              <a:t>用户执行helm install foo</a:t>
            </a:r>
          </a:p>
          <a:p>
            <a:r>
              <a:rPr lang="en-US" altLang="zh-CN"/>
              <a:t>2.</a:t>
            </a:r>
            <a:r>
              <a:rPr lang="zh-CN" altLang="en-US"/>
              <a:t>Helm库调用安装API</a:t>
            </a:r>
          </a:p>
          <a:p>
            <a:r>
              <a:rPr lang="en-US" altLang="zh-CN"/>
              <a:t>3.</a:t>
            </a:r>
            <a:r>
              <a:rPr lang="zh-CN" altLang="en-US"/>
              <a:t>在一些验证之后，库会渲染foo模板</a:t>
            </a:r>
          </a:p>
          <a:p>
            <a:r>
              <a:rPr lang="en-US" altLang="zh-CN"/>
              <a:t>4.</a:t>
            </a:r>
            <a:r>
              <a:rPr lang="zh-CN" altLang="en-US"/>
              <a:t>库会加载结果资源到Kubernetes</a:t>
            </a:r>
          </a:p>
          <a:p>
            <a:r>
              <a:rPr lang="en-US" altLang="zh-CN"/>
              <a:t>5.</a:t>
            </a:r>
            <a:r>
              <a:rPr lang="zh-CN" altLang="en-US"/>
              <a:t>库会返回发布对象（和其他数据）给客户端</a:t>
            </a:r>
          </a:p>
          <a:p>
            <a:r>
              <a:rPr lang="en-US" altLang="zh-CN"/>
              <a:t>6.</a:t>
            </a:r>
            <a:r>
              <a:rPr lang="zh-CN" altLang="en-US"/>
              <a:t>客户端退出</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165" y="195580"/>
            <a:ext cx="10515600" cy="1325563"/>
          </a:xfrm>
        </p:spPr>
        <p:txBody>
          <a:bodyPr>
            <a:normAutofit/>
          </a:bodyPr>
          <a:lstStyle/>
          <a:p>
            <a:r>
              <a:rPr lang="zh-CN" altLang="en-US">
                <a:sym typeface="+mn-ea"/>
              </a:rPr>
              <a:t>钩子和发布生命周期</a:t>
            </a:r>
            <a:endParaRPr lang="zh-CN" altLang="en-US"/>
          </a:p>
        </p:txBody>
      </p:sp>
      <p:sp>
        <p:nvSpPr>
          <p:cNvPr id="3" name="内容占位符 2"/>
          <p:cNvSpPr>
            <a:spLocks noGrp="1"/>
          </p:cNvSpPr>
          <p:nvPr>
            <p:ph idx="1"/>
          </p:nvPr>
        </p:nvSpPr>
        <p:spPr>
          <a:xfrm>
            <a:off x="838200" y="1109345"/>
            <a:ext cx="10515600" cy="5067935"/>
          </a:xfrm>
        </p:spPr>
        <p:txBody>
          <a:bodyPr>
            <a:noAutofit/>
          </a:bodyPr>
          <a:lstStyle/>
          <a:p>
            <a:r>
              <a:rPr lang="zh-CN" altLang="en-US" sz="1800"/>
              <a:t>Helm 为install周期定义了两个钩子：pre-install和post-install。如果foo chart的开发者两个钩子都执行， 周期会被修改为这样：</a:t>
            </a:r>
          </a:p>
          <a:p>
            <a:r>
              <a:rPr lang="en-US" altLang="zh-CN" sz="1800"/>
              <a:t>1.</a:t>
            </a:r>
            <a:r>
              <a:rPr lang="zh-CN" altLang="en-US" sz="1800"/>
              <a:t>用户返回 helm install foo</a:t>
            </a:r>
          </a:p>
          <a:p>
            <a:r>
              <a:rPr lang="en-US" altLang="zh-CN" sz="1800"/>
              <a:t>2.</a:t>
            </a:r>
            <a:r>
              <a:rPr lang="zh-CN" altLang="en-US" sz="1800"/>
              <a:t>Helm库调用安装API</a:t>
            </a:r>
          </a:p>
          <a:p>
            <a:r>
              <a:rPr lang="en-US" altLang="zh-CN" sz="1800">
                <a:solidFill>
                  <a:srgbClr val="FF0000"/>
                </a:solidFill>
              </a:rPr>
              <a:t>3.</a:t>
            </a:r>
            <a:r>
              <a:rPr lang="zh-CN" altLang="en-US" sz="1800">
                <a:solidFill>
                  <a:srgbClr val="FF0000"/>
                </a:solidFill>
              </a:rPr>
              <a:t>在 crds/目录中的CRD会被安装</a:t>
            </a:r>
          </a:p>
          <a:p>
            <a:r>
              <a:rPr lang="en-US" altLang="zh-CN" sz="1800"/>
              <a:t>4.</a:t>
            </a:r>
            <a:r>
              <a:rPr lang="zh-CN" altLang="en-US" sz="1800"/>
              <a:t>在一些验证之后，库会渲染foo模板</a:t>
            </a:r>
          </a:p>
          <a:p>
            <a:r>
              <a:rPr lang="en-US" altLang="zh-CN" sz="1800">
                <a:solidFill>
                  <a:srgbClr val="FF0000"/>
                </a:solidFill>
              </a:rPr>
              <a:t>5.</a:t>
            </a:r>
            <a:r>
              <a:rPr lang="zh-CN" altLang="en-US" sz="1800">
                <a:solidFill>
                  <a:srgbClr val="FF0000"/>
                </a:solidFill>
              </a:rPr>
              <a:t>库准备执行pre-install钩子(将hook资源加载到Kubernetes中)</a:t>
            </a:r>
          </a:p>
          <a:p>
            <a:r>
              <a:rPr lang="en-US" altLang="zh-CN" sz="1800">
                <a:solidFill>
                  <a:srgbClr val="FF0000"/>
                </a:solidFill>
              </a:rPr>
              <a:t>6.</a:t>
            </a:r>
            <a:r>
              <a:rPr lang="zh-CN" altLang="en-US" sz="1800">
                <a:solidFill>
                  <a:srgbClr val="FF0000"/>
                </a:solidFill>
              </a:rPr>
              <a:t>库按照权重对钩子排序(默认将权重指定为0)，然后在资源种类排序，最后按名称正序排列。</a:t>
            </a:r>
          </a:p>
          <a:p>
            <a:r>
              <a:rPr lang="en-US" altLang="zh-CN" sz="1800">
                <a:solidFill>
                  <a:srgbClr val="FF0000"/>
                </a:solidFill>
              </a:rPr>
              <a:t>7.</a:t>
            </a:r>
            <a:r>
              <a:rPr lang="zh-CN" altLang="en-US" sz="1800">
                <a:solidFill>
                  <a:srgbClr val="FF0000"/>
                </a:solidFill>
              </a:rPr>
              <a:t>库先加载最小权重的钩子(从负到正)</a:t>
            </a:r>
          </a:p>
          <a:p>
            <a:r>
              <a:rPr lang="en-US" altLang="zh-CN" sz="1800">
                <a:solidFill>
                  <a:srgbClr val="FF0000"/>
                </a:solidFill>
              </a:rPr>
              <a:t>8.</a:t>
            </a:r>
            <a:r>
              <a:rPr lang="zh-CN" altLang="en-US" sz="1800">
                <a:solidFill>
                  <a:srgbClr val="FF0000"/>
                </a:solidFill>
              </a:rPr>
              <a:t>库会等到钩子是 "Ready"状态(CRD除外)</a:t>
            </a:r>
            <a:endParaRPr lang="zh-CN" altLang="en-US" sz="1800"/>
          </a:p>
          <a:p>
            <a:r>
              <a:rPr lang="en-US" altLang="zh-CN" sz="1800"/>
              <a:t>9.</a:t>
            </a:r>
            <a:r>
              <a:rPr lang="zh-CN" altLang="en-US" sz="1800"/>
              <a:t>库将生成的资源加载到Kubernetes中。</a:t>
            </a:r>
            <a:r>
              <a:rPr lang="zh-CN" altLang="en-US" sz="1800">
                <a:solidFill>
                  <a:srgbClr val="FF0000"/>
                </a:solidFill>
              </a:rPr>
              <a:t>注意如果设置了--wait参数，库会等所有资源是ready状态， 且所有资源准备就绪后才会执行post-install钩子。</a:t>
            </a:r>
          </a:p>
          <a:p>
            <a:r>
              <a:rPr lang="en-US" altLang="zh-CN" sz="1800">
                <a:solidFill>
                  <a:srgbClr val="FF0000"/>
                </a:solidFill>
              </a:rPr>
              <a:t>10.</a:t>
            </a:r>
            <a:r>
              <a:rPr lang="zh-CN" altLang="en-US" sz="1800">
                <a:solidFill>
                  <a:srgbClr val="FF0000"/>
                </a:solidFill>
              </a:rPr>
              <a:t>库执行post-install钩子(加载钩子资源)。</a:t>
            </a:r>
          </a:p>
          <a:p>
            <a:r>
              <a:rPr lang="en-US" altLang="zh-CN" sz="1800">
                <a:solidFill>
                  <a:srgbClr val="FF0000"/>
                </a:solidFill>
              </a:rPr>
              <a:t>11.</a:t>
            </a:r>
            <a:r>
              <a:rPr lang="zh-CN" altLang="en-US" sz="1800">
                <a:solidFill>
                  <a:srgbClr val="FF0000"/>
                </a:solidFill>
              </a:rPr>
              <a:t>库会等到钩子是"Ready"状态</a:t>
            </a:r>
          </a:p>
          <a:p>
            <a:r>
              <a:rPr lang="en-US" altLang="zh-CN" sz="1800"/>
              <a:t>12.</a:t>
            </a:r>
            <a:r>
              <a:rPr lang="zh-CN" altLang="en-US" sz="1800"/>
              <a:t>库会返回发布对象(和其他数据)给客户端</a:t>
            </a:r>
          </a:p>
          <a:p>
            <a:r>
              <a:rPr lang="en-US" altLang="zh-CN" sz="1800"/>
              <a:t>13.</a:t>
            </a:r>
            <a:r>
              <a:rPr lang="zh-CN" altLang="en-US" sz="1800"/>
              <a:t>客户端退出</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0" y="0"/>
            <a:ext cx="12191365" cy="68580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0" y="0"/>
            <a:ext cx="12201525" cy="686371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0" y="0"/>
            <a:ext cx="12192000" cy="685863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0" y="0"/>
            <a:ext cx="12192000" cy="68586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Helm 3变化概述</a:t>
            </a:r>
            <a:endParaRPr lang="zh-CN" altLang="en-US"/>
          </a:p>
        </p:txBody>
      </p:sp>
      <p:sp>
        <p:nvSpPr>
          <p:cNvPr id="3" name="内容占位符 2"/>
          <p:cNvSpPr>
            <a:spLocks noGrp="1"/>
          </p:cNvSpPr>
          <p:nvPr>
            <p:ph idx="1"/>
          </p:nvPr>
        </p:nvSpPr>
        <p:spPr>
          <a:xfrm>
            <a:off x="838200" y="1825625"/>
            <a:ext cx="10515600" cy="4763770"/>
          </a:xfrm>
        </p:spPr>
        <p:txBody>
          <a:bodyPr>
            <a:noAutofit/>
          </a:bodyPr>
          <a:lstStyle/>
          <a:p>
            <a:r>
              <a:rPr lang="zh-CN" altLang="en-US" sz="2400"/>
              <a:t>删除/替换/添加的命令：</a:t>
            </a:r>
          </a:p>
          <a:p>
            <a:pPr lvl="1"/>
            <a:r>
              <a:rPr lang="zh-CN" altLang="en-US" sz="2000"/>
              <a:t>delete --&gt; uninstall : 默认删除所有的发布记录（之前需要--purge）</a:t>
            </a:r>
          </a:p>
          <a:p>
            <a:pPr lvl="1"/>
            <a:r>
              <a:rPr lang="zh-CN" altLang="en-US" sz="2000"/>
              <a:t>fetch --&gt; pull</a:t>
            </a:r>
          </a:p>
          <a:p>
            <a:pPr lvl="1"/>
            <a:r>
              <a:rPr lang="zh-CN" altLang="en-US" sz="2000"/>
              <a:t>home (已删除)</a:t>
            </a:r>
          </a:p>
          <a:p>
            <a:pPr lvl="1"/>
            <a:r>
              <a:rPr lang="zh-CN" altLang="en-US" sz="2000"/>
              <a:t>init (已删除)</a:t>
            </a:r>
          </a:p>
          <a:p>
            <a:pPr lvl="1"/>
            <a:r>
              <a:rPr lang="zh-CN" altLang="en-US" sz="2000"/>
              <a:t>install: 需要发布名称或者--generate-name 参数</a:t>
            </a:r>
          </a:p>
          <a:p>
            <a:pPr lvl="1"/>
            <a:r>
              <a:rPr lang="zh-CN" altLang="en-US" sz="2000"/>
              <a:t>inspect --&gt; show</a:t>
            </a:r>
          </a:p>
          <a:p>
            <a:pPr lvl="1"/>
            <a:r>
              <a:rPr lang="zh-CN" altLang="en-US" sz="2000"/>
              <a:t>reset (已删除)</a:t>
            </a:r>
          </a:p>
          <a:p>
            <a:pPr lvl="1"/>
            <a:r>
              <a:rPr lang="zh-CN" altLang="en-US" sz="2000"/>
              <a:t>serve (已删除)</a:t>
            </a:r>
          </a:p>
          <a:p>
            <a:pPr lvl="1"/>
            <a:r>
              <a:rPr lang="zh-CN" altLang="en-US" sz="1800"/>
              <a:t>template: -x/--execute 参数重命名为 -s/--show-only</a:t>
            </a:r>
          </a:p>
          <a:p>
            <a:pPr lvl="1"/>
            <a:r>
              <a:rPr lang="zh-CN" altLang="en-US" sz="1800"/>
              <a:t>upgrade: 添加了参数 --history-max，限制每个版本保存的最大记录数量（0表示不限制）</a:t>
            </a:r>
          </a:p>
          <a:p>
            <a:r>
              <a:rPr lang="zh-CN" altLang="en-US" sz="2400"/>
              <a:t>Helm 3 Go库经历了很多变化，不再兼容Helm 2库</a:t>
            </a:r>
          </a:p>
          <a:p>
            <a:r>
              <a:rPr lang="zh-CN" altLang="en-US" sz="2400"/>
              <a:t>发行版二进制包现在托管在 get.helm.sh</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0" y="0"/>
            <a:ext cx="12192000" cy="685863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0" y="0"/>
            <a:ext cx="12189460" cy="685736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等钩子准备好是什么意思？</a:t>
            </a:r>
            <a:endParaRPr lang="zh-CN" altLang="en-US"/>
          </a:p>
        </p:txBody>
      </p:sp>
      <p:sp>
        <p:nvSpPr>
          <p:cNvPr id="3" name="内容占位符 2"/>
          <p:cNvSpPr>
            <a:spLocks noGrp="1"/>
          </p:cNvSpPr>
          <p:nvPr>
            <p:ph idx="1"/>
          </p:nvPr>
        </p:nvSpPr>
        <p:spPr/>
        <p:txBody>
          <a:bodyPr>
            <a:noAutofit/>
          </a:bodyPr>
          <a:lstStyle/>
          <a:p>
            <a:r>
              <a:rPr lang="zh-CN" altLang="en-US" sz="2400"/>
              <a:t> 这取决于钩子声明的资源。</a:t>
            </a:r>
          </a:p>
          <a:p>
            <a:r>
              <a:rPr lang="zh-CN" altLang="en-US" sz="2400"/>
              <a:t>如果资源是 Job 或 Pod类型，</a:t>
            </a:r>
            <a:r>
              <a:rPr lang="zh-CN" altLang="en-US" sz="2400">
                <a:solidFill>
                  <a:srgbClr val="FF0000"/>
                </a:solidFill>
              </a:rPr>
              <a:t>Helm会等到直到他成功运行完成</a:t>
            </a:r>
            <a:r>
              <a:rPr lang="zh-CN" altLang="en-US" sz="2400"/>
              <a:t>。 如果钩子失败，发布就会失败。这是一个</a:t>
            </a:r>
            <a:r>
              <a:rPr lang="zh-CN" altLang="en-US" sz="2400">
                <a:solidFill>
                  <a:srgbClr val="FF0000"/>
                </a:solidFill>
              </a:rPr>
              <a:t>阻塞操作</a:t>
            </a:r>
            <a:r>
              <a:rPr lang="zh-CN" altLang="en-US" sz="2400"/>
              <a:t>,所以Helm客户端会在这个任务执行时</a:t>
            </a:r>
            <a:r>
              <a:rPr lang="zh-CN" altLang="en-US" sz="2400">
                <a:solidFill>
                  <a:srgbClr val="FF0000"/>
                </a:solidFill>
              </a:rPr>
              <a:t>暂停</a:t>
            </a:r>
            <a:r>
              <a:rPr lang="zh-CN" altLang="en-US" sz="2400"/>
              <a:t>。</a:t>
            </a:r>
          </a:p>
          <a:p>
            <a:endParaRPr lang="zh-CN" altLang="en-US" sz="2400"/>
          </a:p>
          <a:p>
            <a:r>
              <a:rPr lang="zh-CN" altLang="en-US" sz="2400"/>
              <a:t>针对其他种类，一旦Kubernetes将资源标记为已加载(已添加或已更新)，资源会被认为是</a:t>
            </a:r>
            <a:r>
              <a:rPr lang="zh-CN" altLang="en-US" sz="2400">
                <a:solidFill>
                  <a:srgbClr val="FF0000"/>
                </a:solidFill>
              </a:rPr>
              <a:t>"Ready"</a:t>
            </a:r>
            <a:r>
              <a:rPr lang="zh-CN" altLang="en-US" sz="2400"/>
              <a:t>。 当一个钩子中声明了很多资源时， 资源会</a:t>
            </a:r>
            <a:r>
              <a:rPr lang="zh-CN" altLang="en-US" sz="2400">
                <a:solidFill>
                  <a:srgbClr val="FF0000"/>
                </a:solidFill>
              </a:rPr>
              <a:t>串行执行</a:t>
            </a:r>
            <a:r>
              <a:rPr lang="zh-CN" altLang="en-US" sz="2400"/>
              <a:t>。如果有钩子权重，会</a:t>
            </a:r>
            <a:r>
              <a:rPr lang="zh-CN" altLang="en-US" sz="2400">
                <a:solidFill>
                  <a:srgbClr val="FF0000"/>
                </a:solidFill>
              </a:rPr>
              <a:t>按照权重顺序执行</a:t>
            </a:r>
            <a:r>
              <a:rPr lang="zh-CN" altLang="en-US" sz="2400"/>
              <a:t>。从Helm 3.2.0开始，具有相同权重的钩子资源会和普通非钩子资源以相同的顺序安装。 否则，顺序就无法保证。（Helm 2.3.0及之后，它们按照字母排序。不过该行为并不会绑定，将来可能会改变。）增加钩子权重被认为是很好的做法， 如果权重不重要，可以设置为0。</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钩子资源不使用对应版本管理</a:t>
            </a:r>
            <a:endParaRPr lang="zh-CN" altLang="en-US"/>
          </a:p>
        </p:txBody>
      </p:sp>
      <p:sp>
        <p:nvSpPr>
          <p:cNvPr id="3" name="内容占位符 2"/>
          <p:cNvSpPr>
            <a:spLocks noGrp="1"/>
          </p:cNvSpPr>
          <p:nvPr>
            <p:ph idx="1"/>
          </p:nvPr>
        </p:nvSpPr>
        <p:spPr>
          <a:xfrm>
            <a:off x="542925" y="1860550"/>
            <a:ext cx="10810875" cy="4351655"/>
          </a:xfrm>
        </p:spPr>
        <p:txBody>
          <a:bodyPr>
            <a:noAutofit/>
          </a:bodyPr>
          <a:lstStyle/>
          <a:p>
            <a:r>
              <a:rPr lang="zh-CN" altLang="en-US"/>
              <a:t>钩子创建的资源无法作为发布的一部分进行跟踪和管理。一旦Helm验证hook达到ready状态，将不使用钩子资源。 当对应发布删除后，钩子资源的垃圾回收会在将来添加到Helm 3中，因此</a:t>
            </a:r>
            <a:r>
              <a:rPr lang="zh-CN" altLang="en-US">
                <a:solidFill>
                  <a:srgbClr val="FF0000"/>
                </a:solidFill>
              </a:rPr>
              <a:t>不能被删除的钩子资源应该添加注释</a:t>
            </a:r>
            <a:r>
              <a:rPr lang="zh-CN" altLang="en-US"/>
              <a:t>：</a:t>
            </a:r>
          </a:p>
          <a:p>
            <a:pPr lvl="1"/>
            <a:r>
              <a:rPr lang="zh-CN" altLang="en-US">
                <a:solidFill>
                  <a:srgbClr val="FF0000"/>
                </a:solidFill>
              </a:rPr>
              <a:t>helm.sh/resource-policy: keep</a:t>
            </a:r>
          </a:p>
          <a:p>
            <a:endParaRPr lang="zh-CN" altLang="en-US"/>
          </a:p>
          <a:p>
            <a:r>
              <a:rPr lang="zh-CN" altLang="en-US"/>
              <a:t>实际上，如果你在钩子中创建了资源，不能依靠helm uninstall去删除资源。要删除这些资源</a:t>
            </a:r>
            <a:r>
              <a:rPr lang="en-US" altLang="zh-CN"/>
              <a:t>:</a:t>
            </a:r>
            <a:endParaRPr lang="zh-CN" altLang="en-US"/>
          </a:p>
          <a:p>
            <a:pPr lvl="1"/>
            <a:r>
              <a:rPr lang="zh-CN" altLang="en-US"/>
              <a:t>要么在钩子模板文件中添加一个自定义的</a:t>
            </a:r>
            <a:r>
              <a:rPr lang="zh-CN" altLang="en-US">
                <a:solidFill>
                  <a:srgbClr val="FF0000"/>
                </a:solidFill>
              </a:rPr>
              <a:t>helm.sh/hook-delete-policy</a:t>
            </a:r>
            <a:r>
              <a:rPr lang="zh-CN" altLang="en-US"/>
              <a:t> 注释</a:t>
            </a:r>
          </a:p>
          <a:p>
            <a:pPr lvl="1"/>
            <a:r>
              <a:rPr lang="zh-CN" altLang="en-US"/>
              <a:t>要么 设置任务资源的生存时间（</a:t>
            </a:r>
            <a:r>
              <a:rPr lang="zh-CN" altLang="en-US">
                <a:solidFill>
                  <a:srgbClr val="FF0000"/>
                </a:solidFill>
              </a:rPr>
              <a:t>TTL</a:t>
            </a:r>
            <a:r>
              <a:rPr lang="zh-CN" altLang="en-US"/>
              <a:t>）字段</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编写一个钩子</a:t>
            </a:r>
          </a:p>
        </p:txBody>
      </p:sp>
      <p:sp>
        <p:nvSpPr>
          <p:cNvPr id="3" name="内容占位符 2"/>
          <p:cNvSpPr>
            <a:spLocks noGrp="1"/>
          </p:cNvSpPr>
          <p:nvPr>
            <p:ph idx="1"/>
          </p:nvPr>
        </p:nvSpPr>
        <p:spPr/>
        <p:txBody>
          <a:bodyPr/>
          <a:lstStyle/>
          <a:p>
            <a:r>
              <a:rPr lang="zh-CN" altLang="en-US"/>
              <a:t>钩子就是在metadata部分指定了特殊注释的Kubernetes清单文件。因为是模板文件，你可以使用所有的普通模板特性，包括读取 .Values， .Release，和 .Template。</a:t>
            </a:r>
          </a:p>
          <a:p>
            <a:endParaRPr lang="zh-CN" altLang="en-US"/>
          </a:p>
          <a:p>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编写一个钩子</a:t>
            </a:r>
            <a:endParaRPr lang="zh-CN" altLang="en-US"/>
          </a:p>
        </p:txBody>
      </p:sp>
      <p:sp>
        <p:nvSpPr>
          <p:cNvPr id="3" name="内容占位符 2"/>
          <p:cNvSpPr>
            <a:spLocks noGrp="1"/>
          </p:cNvSpPr>
          <p:nvPr>
            <p:ph idx="1"/>
          </p:nvPr>
        </p:nvSpPr>
        <p:spPr>
          <a:xfrm>
            <a:off x="155575" y="1825625"/>
            <a:ext cx="6079490" cy="4351655"/>
          </a:xfrm>
        </p:spPr>
        <p:txBody>
          <a:bodyPr>
            <a:normAutofit/>
          </a:bodyPr>
          <a:lstStyle/>
          <a:p>
            <a:r>
              <a:rPr lang="zh-CN" altLang="en-US">
                <a:sym typeface="+mn-ea"/>
              </a:rPr>
              <a:t>比如这个模板，存储在templates/post-install-job.yaml，声明了一个要运行在post-install上的任务：</a:t>
            </a:r>
            <a:endParaRPr lang="zh-CN" altLang="en-US"/>
          </a:p>
          <a:p>
            <a:endParaRPr lang="zh-CN" altLang="en-US"/>
          </a:p>
          <a:p>
            <a:r>
              <a:rPr lang="zh-CN" altLang="en-US"/>
              <a:t>一个资源可以实现多个钩子：</a:t>
            </a:r>
          </a:p>
          <a:p>
            <a:pPr lvl="1"/>
            <a:r>
              <a:rPr lang="zh-CN" altLang="en-US"/>
              <a:t>annotations:</a:t>
            </a:r>
          </a:p>
          <a:p>
            <a:pPr lvl="2"/>
            <a:r>
              <a:rPr lang="zh-CN" altLang="en-US"/>
              <a:t>"helm.sh/hook": post-install,post-upgrade</a:t>
            </a:r>
          </a:p>
        </p:txBody>
      </p:sp>
      <p:pic>
        <p:nvPicPr>
          <p:cNvPr id="4" name="图片 3"/>
          <p:cNvPicPr>
            <a:picLocks noChangeAspect="1"/>
          </p:cNvPicPr>
          <p:nvPr/>
        </p:nvPicPr>
        <p:blipFill>
          <a:blip r:embed="rId2"/>
          <a:srcRect l="23205" t="18374" r="43509" b="12839"/>
          <a:stretch>
            <a:fillRect/>
          </a:stretch>
        </p:blipFill>
        <p:spPr>
          <a:xfrm>
            <a:off x="6235065" y="-29845"/>
            <a:ext cx="5956935" cy="692404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Chart Test</a:t>
            </a:r>
          </a:p>
        </p:txBody>
      </p:sp>
      <p:sp>
        <p:nvSpPr>
          <p:cNvPr id="3" name="内容占位符 2"/>
          <p:cNvSpPr>
            <a:spLocks noGrp="1"/>
          </p:cNvSpPr>
          <p:nvPr>
            <p:ph idx="1"/>
          </p:nvPr>
        </p:nvSpPr>
        <p:spPr>
          <a:xfrm>
            <a:off x="838200" y="1555750"/>
            <a:ext cx="10515600" cy="5159375"/>
          </a:xfrm>
        </p:spPr>
        <p:txBody>
          <a:bodyPr>
            <a:noAutofit/>
          </a:bodyPr>
          <a:lstStyle/>
          <a:p>
            <a:r>
              <a:rPr lang="zh-CN" altLang="en-US"/>
              <a:t>chart包含了很多一起工作的Kubernetes资源和组件。作为一个chart作者，你可能想写一些测试</a:t>
            </a:r>
            <a:r>
              <a:rPr lang="zh-CN" altLang="en-US">
                <a:solidFill>
                  <a:srgbClr val="FF0000"/>
                </a:solidFill>
              </a:rPr>
              <a:t>验证chart安装时是否按照预期工作</a:t>
            </a:r>
            <a:r>
              <a:rPr lang="zh-CN" altLang="en-US"/>
              <a:t>。 这些测试同时可以</a:t>
            </a:r>
            <a:r>
              <a:rPr lang="zh-CN" altLang="en-US">
                <a:solidFill>
                  <a:srgbClr val="FF0000"/>
                </a:solidFill>
              </a:rPr>
              <a:t>帮助chart用户理解你的chart在做什么</a:t>
            </a:r>
            <a:r>
              <a:rPr lang="zh-CN" altLang="en-US"/>
              <a:t>。</a:t>
            </a:r>
          </a:p>
          <a:p>
            <a:endParaRPr lang="zh-CN" altLang="en-US"/>
          </a:p>
          <a:p>
            <a:r>
              <a:rPr lang="zh-CN" altLang="en-US"/>
              <a:t>test 在helm chart中放在 </a:t>
            </a:r>
            <a:r>
              <a:rPr lang="zh-CN" altLang="en-US">
                <a:solidFill>
                  <a:srgbClr val="FF0000"/>
                </a:solidFill>
              </a:rPr>
              <a:t>templates/</a:t>
            </a:r>
            <a:r>
              <a:rPr lang="zh-CN" altLang="en-US"/>
              <a:t>目录，并且是一个指定了容器和给定命令的任务。如果测试通过，容器应该成功退出 (exit 0) 任务的定义必须包含helm测试钩子的注释：</a:t>
            </a:r>
            <a:r>
              <a:rPr lang="zh-CN" altLang="en-US">
                <a:solidFill>
                  <a:srgbClr val="FF0000"/>
                </a:solidFill>
              </a:rPr>
              <a:t>helm.sh/hook: test</a:t>
            </a:r>
            <a:r>
              <a:rPr lang="zh-CN" altLang="en-US"/>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Chart Test</a:t>
            </a:r>
            <a:endParaRPr lang="zh-CN" altLang="en-US"/>
          </a:p>
        </p:txBody>
      </p:sp>
      <p:sp>
        <p:nvSpPr>
          <p:cNvPr id="3" name="内容占位符 2"/>
          <p:cNvSpPr>
            <a:spLocks noGrp="1"/>
          </p:cNvSpPr>
          <p:nvPr>
            <p:ph idx="1"/>
          </p:nvPr>
        </p:nvSpPr>
        <p:spPr/>
        <p:txBody>
          <a:bodyPr>
            <a:normAutofit/>
          </a:bodyPr>
          <a:lstStyle/>
          <a:p>
            <a:r>
              <a:rPr lang="zh-CN" altLang="en-US"/>
              <a:t>示例测试以下内容：</a:t>
            </a:r>
          </a:p>
          <a:p>
            <a:pPr lvl="1"/>
            <a:r>
              <a:rPr lang="zh-CN" altLang="en-US"/>
              <a:t>验证你values.yaml文件中的配置可以正确注入</a:t>
            </a:r>
          </a:p>
          <a:p>
            <a:pPr lvl="1"/>
            <a:r>
              <a:rPr lang="zh-CN" altLang="en-US"/>
              <a:t>确保你的用户名和密码是对的</a:t>
            </a:r>
          </a:p>
          <a:p>
            <a:pPr lvl="1"/>
            <a:r>
              <a:rPr lang="zh-CN" altLang="en-US"/>
              <a:t>确保不正确的用户名和密码不会工作</a:t>
            </a:r>
          </a:p>
          <a:p>
            <a:pPr lvl="1"/>
            <a:r>
              <a:rPr lang="zh-CN" altLang="en-US"/>
              <a:t>判断你的服务只启动的并且正确地负载均衡</a:t>
            </a:r>
          </a:p>
          <a:p>
            <a:pPr lvl="1"/>
            <a:endParaRPr lang="zh-CN" altLang="en-US"/>
          </a:p>
          <a:p>
            <a:pPr lvl="0"/>
            <a:r>
              <a:rPr lang="zh-CN" altLang="en-US"/>
              <a:t>你可以在Helm的一个版本中运行预定义的测试，执行 </a:t>
            </a:r>
          </a:p>
          <a:p>
            <a:pPr lvl="1"/>
            <a:r>
              <a:rPr lang="zh-CN" altLang="en-US">
                <a:solidFill>
                  <a:srgbClr val="FF0000"/>
                </a:solidFill>
              </a:rPr>
              <a:t>helm test &lt;RELEASE_NAME&gt;</a:t>
            </a:r>
          </a:p>
          <a:p>
            <a:pPr lvl="0"/>
            <a:r>
              <a:rPr lang="zh-CN" altLang="en-US"/>
              <a:t>对于chart用户来说， 这是验证chart发布（或应用）可以正常运行的很好的方式。</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3"/>
          <p:cNvPicPr>
            <a:picLocks noGrp="1" noChangeAspect="1"/>
          </p:cNvPicPr>
          <p:nvPr>
            <p:ph idx="1"/>
            <p:custDataLst>
              <p:tags r:id="rId1"/>
            </p:custDataLst>
          </p:nvPr>
        </p:nvPicPr>
        <p:blipFill>
          <a:blip r:embed="rId3"/>
          <a:srcRect l="22533" t="18050" r="21688" b="4961"/>
          <a:stretch>
            <a:fillRect/>
          </a:stretch>
        </p:blipFill>
        <p:spPr>
          <a:xfrm>
            <a:off x="838200" y="0"/>
            <a:ext cx="8820150" cy="684847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200" y="287020"/>
            <a:ext cx="10515600" cy="1325563"/>
          </a:xfrm>
        </p:spPr>
        <p:txBody>
          <a:bodyPr>
            <a:normAutofit/>
          </a:bodyPr>
          <a:lstStyle/>
          <a:p>
            <a:r>
              <a:rPr lang="zh-CN" altLang="en-US">
                <a:sym typeface="+mn-ea"/>
              </a:rPr>
              <a:t>运行一个发布版本测试套件的步骤</a:t>
            </a:r>
            <a:endParaRPr lang="zh-CN" altLang="en-US"/>
          </a:p>
        </p:txBody>
      </p:sp>
      <p:sp>
        <p:nvSpPr>
          <p:cNvPr id="3" name="内容占位符 2"/>
          <p:cNvSpPr>
            <a:spLocks noGrp="1"/>
          </p:cNvSpPr>
          <p:nvPr>
            <p:ph idx="1"/>
          </p:nvPr>
        </p:nvSpPr>
        <p:spPr>
          <a:xfrm>
            <a:off x="268605" y="1434465"/>
            <a:ext cx="7322185" cy="5250180"/>
          </a:xfrm>
        </p:spPr>
        <p:txBody>
          <a:bodyPr>
            <a:normAutofit fontScale="90000"/>
          </a:bodyPr>
          <a:lstStyle/>
          <a:p>
            <a:r>
              <a:rPr lang="zh-CN" altLang="en-US"/>
              <a:t>首先，安装chart到你的集群中创建一个版本。需要</a:t>
            </a:r>
            <a:r>
              <a:rPr lang="zh-CN" altLang="en-US">
                <a:solidFill>
                  <a:srgbClr val="FF0000"/>
                </a:solidFill>
              </a:rPr>
              <a:t>等待所有的pod变成active的状态</a:t>
            </a:r>
            <a:r>
              <a:rPr lang="zh-CN" altLang="en-US"/>
              <a:t>；如果安装之后立即执行test， 可能会出现相应的失败，你不得不再执行一次test。</a:t>
            </a:r>
          </a:p>
          <a:p>
            <a:r>
              <a:rPr lang="zh-CN" altLang="en-US"/>
              <a:t>注</a:t>
            </a:r>
            <a:r>
              <a:rPr lang="en-US" altLang="zh-CN"/>
              <a:t>:</a:t>
            </a:r>
            <a:endParaRPr lang="zh-CN" altLang="en-US"/>
          </a:p>
          <a:p>
            <a:r>
              <a:rPr lang="zh-CN" altLang="en-US"/>
              <a:t>你可以在单个yaml文件中定义尽可能多的测试或者分布在templates/目录中的多个yaml文件中。</a:t>
            </a:r>
          </a:p>
          <a:p>
            <a:r>
              <a:rPr lang="zh-CN" altLang="en-US"/>
              <a:t>为了更好地隔离，欢迎你将测试套件嵌套</a:t>
            </a:r>
            <a:r>
              <a:rPr lang="zh-CN" altLang="en-US">
                <a:solidFill>
                  <a:srgbClr val="FF0000"/>
                </a:solidFill>
              </a:rPr>
              <a:t>放在tests/目录中</a:t>
            </a:r>
            <a:r>
              <a:rPr lang="zh-CN" altLang="en-US"/>
              <a:t>，类似&lt;chart-name&gt;/templates/tests/。</a:t>
            </a:r>
          </a:p>
          <a:p>
            <a:r>
              <a:rPr lang="zh-CN" altLang="en-US"/>
              <a:t>一个test就是一个 Helm 钩子，所以类似于 helm.sh/hook-weight和helm.sh/hook-delete-policy的注释可以用于测试资源。</a:t>
            </a:r>
          </a:p>
        </p:txBody>
      </p:sp>
      <p:pic>
        <p:nvPicPr>
          <p:cNvPr id="4" name="图片 3"/>
          <p:cNvPicPr>
            <a:picLocks noChangeAspect="1"/>
          </p:cNvPicPr>
          <p:nvPr/>
        </p:nvPicPr>
        <p:blipFill>
          <a:blip r:embed="rId2"/>
          <a:srcRect l="24266" t="29749" r="47315" b="6483"/>
          <a:stretch>
            <a:fillRect/>
          </a:stretch>
        </p:blipFill>
        <p:spPr>
          <a:xfrm>
            <a:off x="7608570" y="1162050"/>
            <a:ext cx="4547870" cy="57410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Helm </a:t>
            </a:r>
            <a:r>
              <a:rPr lang="zh-CN" altLang="en-US"/>
              <a:t>一般惯例</a:t>
            </a:r>
          </a:p>
        </p:txBody>
      </p:sp>
      <p:sp>
        <p:nvSpPr>
          <p:cNvPr id="3" name="内容占位符 2"/>
          <p:cNvSpPr>
            <a:spLocks noGrp="1"/>
          </p:cNvSpPr>
          <p:nvPr>
            <p:ph idx="1"/>
          </p:nvPr>
        </p:nvSpPr>
        <p:spPr>
          <a:xfrm>
            <a:off x="668655" y="1587500"/>
            <a:ext cx="10746105" cy="5106670"/>
          </a:xfrm>
        </p:spPr>
        <p:txBody>
          <a:bodyPr/>
          <a:lstStyle/>
          <a:p>
            <a:r>
              <a:rPr lang="zh-CN" altLang="en-US" sz="2400"/>
              <a:t>Chart名称</a:t>
            </a:r>
          </a:p>
          <a:p>
            <a:pPr lvl="1"/>
            <a:r>
              <a:rPr lang="zh-CN" altLang="en-US" sz="2000"/>
              <a:t>chart名称</a:t>
            </a:r>
            <a:r>
              <a:rPr lang="zh-CN" altLang="en-US" sz="2000">
                <a:solidFill>
                  <a:srgbClr val="FF0000"/>
                </a:solidFill>
              </a:rPr>
              <a:t>必须是小写字母和数字</a:t>
            </a:r>
            <a:r>
              <a:rPr lang="zh-CN" altLang="en-US" sz="2000"/>
              <a:t>。单词之间 可以 使用横杠分隔(-)：</a:t>
            </a:r>
          </a:p>
          <a:p>
            <a:pPr lvl="2"/>
            <a:r>
              <a:rPr lang="zh-CN" altLang="en-US" sz="1800"/>
              <a:t>aws-cluster-autoscaler</a:t>
            </a:r>
          </a:p>
          <a:p>
            <a:pPr lvl="1"/>
            <a:r>
              <a:rPr lang="zh-CN" altLang="en-US" sz="2000"/>
              <a:t>不能用大写字母也不能用下划线。点 . 符号也不行。</a:t>
            </a:r>
          </a:p>
          <a:p>
            <a:pPr lvl="0"/>
            <a:r>
              <a:rPr lang="zh-CN" altLang="en-US" sz="2400"/>
              <a:t>版本号</a:t>
            </a:r>
          </a:p>
          <a:p>
            <a:pPr lvl="1"/>
            <a:r>
              <a:rPr lang="zh-CN" altLang="en-US" sz="2000"/>
              <a:t>Helm尽可能使用 SemVer 2来表示版本号。</a:t>
            </a:r>
          </a:p>
          <a:p>
            <a:pPr lvl="0"/>
            <a:r>
              <a:rPr lang="zh-CN" altLang="en-US" sz="2400"/>
              <a:t>格式化YAML</a:t>
            </a:r>
          </a:p>
          <a:p>
            <a:pPr lvl="1"/>
            <a:r>
              <a:rPr lang="zh-CN" altLang="en-US" sz="2000"/>
              <a:t>YAML 文件应该按照</a:t>
            </a:r>
            <a:r>
              <a:rPr lang="zh-CN" altLang="en-US" sz="2000">
                <a:solidFill>
                  <a:srgbClr val="FF0000"/>
                </a:solidFill>
              </a:rPr>
              <a:t>双空格</a:t>
            </a:r>
            <a:r>
              <a:rPr lang="zh-CN" altLang="en-US" sz="2000"/>
              <a:t>缩进(绝不要使用tab键)。</a:t>
            </a:r>
          </a:p>
          <a:p>
            <a:pPr lvl="0"/>
            <a:r>
              <a:rPr lang="zh-CN" altLang="en-US" sz="2400"/>
              <a:t>Helm 和 Chart的用法</a:t>
            </a:r>
          </a:p>
          <a:p>
            <a:pPr lvl="1"/>
            <a:r>
              <a:rPr lang="zh-CN" altLang="en-US" sz="2000"/>
              <a:t>Helm 是指整个项目</a:t>
            </a:r>
          </a:p>
          <a:p>
            <a:pPr lvl="1"/>
            <a:r>
              <a:rPr lang="zh-CN" altLang="en-US" sz="2000"/>
              <a:t>helm 是指客户端命令</a:t>
            </a:r>
          </a:p>
          <a:p>
            <a:pPr lvl="1"/>
            <a:r>
              <a:rPr lang="zh-CN" altLang="en-US" sz="2000"/>
              <a:t>chart 不是专有名词，不需要首字母大写</a:t>
            </a:r>
          </a:p>
          <a:p>
            <a:pPr lvl="1"/>
            <a:r>
              <a:rPr lang="zh-CN" altLang="en-US" sz="2000"/>
              <a:t>但Chart.yaml需要首字母大写，因为文件名大小写敏感</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References</a:t>
            </a:r>
          </a:p>
        </p:txBody>
      </p:sp>
      <p:sp>
        <p:nvSpPr>
          <p:cNvPr id="3" name="内容占位符 2"/>
          <p:cNvSpPr>
            <a:spLocks noGrp="1"/>
          </p:cNvSpPr>
          <p:nvPr>
            <p:ph idx="1"/>
          </p:nvPr>
        </p:nvSpPr>
        <p:spPr/>
        <p:txBody>
          <a:bodyPr/>
          <a:lstStyle/>
          <a:p>
            <a:r>
              <a:rPr lang="zh-CN" altLang="en-US"/>
              <a:t>https://helm.sh/docs/</a:t>
            </a:r>
          </a:p>
          <a:p>
            <a:r>
              <a:rPr lang="zh-CN" altLang="en-US"/>
              <a:t>https://www.youtube.com/watch?v=-ykwb1d0DXU</a:t>
            </a:r>
          </a:p>
          <a:p>
            <a:r>
              <a:rPr lang="zh-CN" altLang="en-US"/>
              <a:t>https://www.youtube.com/watch?v=405uPOSwldU</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853,&quot;width&quot;:1218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7191</Words>
  <Application>Microsoft Office PowerPoint</Application>
  <PresentationFormat>宽屏</PresentationFormat>
  <Paragraphs>663</Paragraphs>
  <Slides>90</Slides>
  <Notes>2</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90</vt:i4>
      </vt:variant>
    </vt:vector>
  </HeadingPairs>
  <TitlesOfParts>
    <vt:vector size="93" baseType="lpstr">
      <vt:lpstr>Arial</vt:lpstr>
      <vt:lpstr>Calibri</vt:lpstr>
      <vt:lpstr>Office 主题</vt:lpstr>
      <vt:lpstr>Helm </vt:lpstr>
      <vt:lpstr>三大概念</vt:lpstr>
      <vt:lpstr>Helm 架构</vt:lpstr>
      <vt:lpstr>组件</vt:lpstr>
      <vt:lpstr>执行</vt:lpstr>
      <vt:lpstr>Helm 3变化概述</vt:lpstr>
      <vt:lpstr>Helm 3变化概述</vt:lpstr>
      <vt:lpstr>Helm 3变化概述</vt:lpstr>
      <vt:lpstr>Helm 一般惯例</vt:lpstr>
      <vt:lpstr>Chart</vt:lpstr>
      <vt:lpstr>'helm search'：查找 Charts</vt:lpstr>
      <vt:lpstr>'helm install'：安装一个 helm 包</vt:lpstr>
      <vt:lpstr>'helm install'：安装一个 helm 包</vt:lpstr>
      <vt:lpstr>'helm install'：安装一个 helm 包</vt:lpstr>
      <vt:lpstr>创建charts</vt:lpstr>
      <vt:lpstr>'helm upgrade'：升级 release  'helm rollback'：失败时恢复</vt:lpstr>
      <vt:lpstr>'helm uninstall'：卸载 release</vt:lpstr>
      <vt:lpstr>告诉Helm不要卸载资源</vt:lpstr>
      <vt:lpstr>'helm repo'：使用仓库</vt:lpstr>
      <vt:lpstr>创建一个chart仓库</vt:lpstr>
      <vt:lpstr>chart仓库结构</vt:lpstr>
      <vt:lpstr>index文件</vt:lpstr>
      <vt:lpstr>托管chart仓库</vt:lpstr>
      <vt:lpstr>在chart仓库中存储chart</vt:lpstr>
      <vt:lpstr>添加一个新的chart到已有仓库中</vt:lpstr>
      <vt:lpstr>与别人分享你的chart</vt:lpstr>
      <vt:lpstr>Chart 文件结构</vt:lpstr>
      <vt:lpstr>PowerPoint 演示文稿</vt:lpstr>
      <vt:lpstr>PowerPoint 演示文稿</vt:lpstr>
      <vt:lpstr>--set 的格式和限制</vt:lpstr>
      <vt:lpstr>PowerPoint 演示文稿</vt:lpstr>
      <vt:lpstr>Chart.yaml</vt:lpstr>
      <vt:lpstr>Templates and Values</vt:lpstr>
      <vt:lpstr>Templates and Values</vt:lpstr>
      <vt:lpstr>helm get manifest</vt:lpstr>
      <vt:lpstr>添加一个简单的模板调用</vt:lpstr>
      <vt:lpstr>内置对象</vt:lpstr>
      <vt:lpstr>内置对象</vt:lpstr>
      <vt:lpstr>Values 文件</vt:lpstr>
      <vt:lpstr>PowerPoint 演示文稿</vt:lpstr>
      <vt:lpstr>模板函数和流水线</vt:lpstr>
      <vt:lpstr>模板功能</vt:lpstr>
      <vt:lpstr>流控制</vt:lpstr>
      <vt:lpstr>流控制</vt:lpstr>
      <vt:lpstr>流控制</vt:lpstr>
      <vt:lpstr>变量</vt:lpstr>
      <vt:lpstr>命名模板</vt:lpstr>
      <vt:lpstr>用define和template声明和使用模板</vt:lpstr>
      <vt:lpstr>局部的和_文件</vt:lpstr>
      <vt:lpstr>设置模板范围</vt:lpstr>
      <vt:lpstr>include方法</vt:lpstr>
      <vt:lpstr>include方法</vt:lpstr>
      <vt:lpstr>在模板内部访问文件</vt:lpstr>
      <vt:lpstr>在模板内部访问文件</vt:lpstr>
      <vt:lpstr>子chart和全局值</vt:lpstr>
      <vt:lpstr>创建子chart</vt:lpstr>
      <vt:lpstr>用父chart的值来覆盖</vt:lpstr>
      <vt:lpstr>用父chart的值来覆盖</vt:lpstr>
      <vt:lpstr>全局Chart值</vt:lpstr>
      <vt:lpstr>与子chart共享模板</vt:lpstr>
      <vt:lpstr>库类型Chart</vt:lpstr>
      <vt:lpstr>创建一个简单的库chart</vt:lpstr>
      <vt:lpstr>创建一个简单的库chart</vt:lpstr>
      <vt:lpstr>mylibchart/templates/_util.yaml</vt:lpstr>
      <vt:lpstr>mylibchart/Chart.yaml</vt:lpstr>
      <vt:lpstr>使用简单的库chart</vt:lpstr>
      <vt:lpstr>mychart/templates/configmap.yaml</vt:lpstr>
      <vt:lpstr>使用简单的库chart</vt:lpstr>
      <vt:lpstr>The Common Helm Helper Chart</vt:lpstr>
      <vt:lpstr>The Common Helm Helper Chart</vt:lpstr>
      <vt:lpstr>Chart Hook</vt:lpstr>
      <vt:lpstr>PowerPoint 演示文稿</vt:lpstr>
      <vt:lpstr>可用的钩子</vt:lpstr>
      <vt:lpstr>钩子和发布生命周期</vt:lpstr>
      <vt:lpstr>钩子和发布生命周期</vt:lpstr>
      <vt:lpstr>PowerPoint 演示文稿</vt:lpstr>
      <vt:lpstr>PowerPoint 演示文稿</vt:lpstr>
      <vt:lpstr>PowerPoint 演示文稿</vt:lpstr>
      <vt:lpstr>PowerPoint 演示文稿</vt:lpstr>
      <vt:lpstr>PowerPoint 演示文稿</vt:lpstr>
      <vt:lpstr>PowerPoint 演示文稿</vt:lpstr>
      <vt:lpstr>等钩子准备好是什么意思？</vt:lpstr>
      <vt:lpstr>钩子资源不使用对应版本管理</vt:lpstr>
      <vt:lpstr>编写一个钩子</vt:lpstr>
      <vt:lpstr>编写一个钩子</vt:lpstr>
      <vt:lpstr>Chart Test</vt:lpstr>
      <vt:lpstr>Chart Test</vt:lpstr>
      <vt:lpstr>PowerPoint 演示文稿</vt:lpstr>
      <vt:lpstr>运行一个发布版本测试套件的步骤</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Helm </dc:title>
  <dc:creator>张帆</dc:creator>
  <cp:lastModifiedBy>Fan Zhang</cp:lastModifiedBy>
  <cp:revision>28</cp:revision>
  <dcterms:created xsi:type="dcterms:W3CDTF">2021-07-12T06:56:00Z</dcterms:created>
  <dcterms:modified xsi:type="dcterms:W3CDTF">2021-11-12T02:44:56Z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9B44FBF553CF4C33BB89D213F85E71B6</vt:lpwstr>
  </property>
  <property fmtid="{D5CDD505-2E9C-101B-9397-08002B2CF9AE}" pid="3" name="KSOProductBuildVer">
    <vt:lpwstr>2052-11.1.0.10667</vt:lpwstr>
  </property>
</Properties>
</file>